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694" r:id="rId2"/>
  </p:sldMasterIdLst>
  <p:notesMasterIdLst>
    <p:notesMasterId r:id="rId64"/>
  </p:notesMasterIdLst>
  <p:sldIdLst>
    <p:sldId id="257" r:id="rId3"/>
    <p:sldId id="284" r:id="rId4"/>
    <p:sldId id="286" r:id="rId5"/>
    <p:sldId id="288" r:id="rId6"/>
    <p:sldId id="289" r:id="rId7"/>
    <p:sldId id="282" r:id="rId8"/>
    <p:sldId id="290" r:id="rId9"/>
    <p:sldId id="291" r:id="rId10"/>
    <p:sldId id="292" r:id="rId11"/>
    <p:sldId id="479" r:id="rId12"/>
    <p:sldId id="480" r:id="rId13"/>
    <p:sldId id="481" r:id="rId14"/>
    <p:sldId id="482" r:id="rId15"/>
    <p:sldId id="483" r:id="rId16"/>
    <p:sldId id="287" r:id="rId17"/>
    <p:sldId id="484" r:id="rId18"/>
    <p:sldId id="485" r:id="rId19"/>
    <p:sldId id="486" r:id="rId20"/>
    <p:sldId id="487" r:id="rId21"/>
    <p:sldId id="488" r:id="rId22"/>
    <p:sldId id="490" r:id="rId23"/>
    <p:sldId id="491" r:id="rId24"/>
    <p:sldId id="493" r:id="rId25"/>
    <p:sldId id="492" r:id="rId26"/>
    <p:sldId id="494" r:id="rId27"/>
    <p:sldId id="464" r:id="rId28"/>
    <p:sldId id="465" r:id="rId29"/>
    <p:sldId id="270" r:id="rId30"/>
    <p:sldId id="428" r:id="rId31"/>
    <p:sldId id="429" r:id="rId32"/>
    <p:sldId id="466" r:id="rId33"/>
    <p:sldId id="469" r:id="rId34"/>
    <p:sldId id="470" r:id="rId35"/>
    <p:sldId id="471" r:id="rId36"/>
    <p:sldId id="498" r:id="rId37"/>
    <p:sldId id="473" r:id="rId38"/>
    <p:sldId id="426" r:id="rId39"/>
    <p:sldId id="500" r:id="rId40"/>
    <p:sldId id="430" r:id="rId41"/>
    <p:sldId id="431" r:id="rId42"/>
    <p:sldId id="432" r:id="rId43"/>
    <p:sldId id="433" r:id="rId44"/>
    <p:sldId id="434" r:id="rId45"/>
    <p:sldId id="435" r:id="rId46"/>
    <p:sldId id="743" r:id="rId47"/>
    <p:sldId id="744" r:id="rId48"/>
    <p:sldId id="745" r:id="rId49"/>
    <p:sldId id="746" r:id="rId50"/>
    <p:sldId id="749" r:id="rId51"/>
    <p:sldId id="750" r:id="rId52"/>
    <p:sldId id="462" r:id="rId53"/>
    <p:sldId id="459" r:id="rId54"/>
    <p:sldId id="476" r:id="rId55"/>
    <p:sldId id="463" r:id="rId56"/>
    <p:sldId id="460" r:id="rId57"/>
    <p:sldId id="451" r:id="rId58"/>
    <p:sldId id="452" r:id="rId59"/>
    <p:sldId id="461" r:id="rId60"/>
    <p:sldId id="407" r:id="rId61"/>
    <p:sldId id="272" r:id="rId62"/>
    <p:sldId id="27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8A"/>
    <a:srgbClr val="FF9E19"/>
    <a:srgbClr val="002060"/>
    <a:srgbClr val="B9D6D9"/>
    <a:srgbClr val="FFE1CC"/>
    <a:srgbClr val="F4D7D5"/>
    <a:srgbClr val="FF6900"/>
    <a:srgbClr val="FFFFFF"/>
    <a:srgbClr val="626262"/>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25"/>
    <p:restoredTop sz="94422"/>
  </p:normalViewPr>
  <p:slideViewPr>
    <p:cSldViewPr snapToGrid="0" snapToObjects="1">
      <p:cViewPr varScale="1">
        <p:scale>
          <a:sx n="83" d="100"/>
          <a:sy n="83" d="100"/>
        </p:scale>
        <p:origin x="931" y="62"/>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BC4C6-AC41-497A-B617-0C7079B35558}" type="doc">
      <dgm:prSet loTypeId="urn:microsoft.com/office/officeart/2005/8/layout/hierarchy4" loCatId="relationship" qsTypeId="urn:microsoft.com/office/officeart/2005/8/quickstyle/simple2" qsCatId="simple" csTypeId="urn:microsoft.com/office/officeart/2005/8/colors/accent1_5" csCatId="accent1" phldr="1"/>
      <dgm:spPr/>
      <dgm:t>
        <a:bodyPr/>
        <a:lstStyle/>
        <a:p>
          <a:endParaRPr lang="en-GB"/>
        </a:p>
      </dgm:t>
    </dgm:pt>
    <dgm:pt modelId="{4979CB95-3CE3-4D53-B221-94D02D230788}">
      <dgm:prSet phldrT="[Text]" custT="1"/>
      <dgm:spPr>
        <a:solidFill>
          <a:srgbClr val="FFFFFF"/>
        </a:solidFill>
      </dgm:spPr>
      <dgm:t>
        <a:bodyPr/>
        <a:lstStyle/>
        <a:p>
          <a:r>
            <a:rPr lang="en-GB" sz="3200" dirty="0">
              <a:solidFill>
                <a:schemeClr val="tx1"/>
              </a:solidFill>
            </a:rPr>
            <a:t>Overall quality</a:t>
          </a:r>
        </a:p>
      </dgm:t>
    </dgm:pt>
    <dgm:pt modelId="{18059E5F-5779-4EEB-8DB6-F1AFFCC0759A}" type="parTrans" cxnId="{2AC0DBE2-57D9-44B1-9669-8A7EF558CBED}">
      <dgm:prSet/>
      <dgm:spPr/>
      <dgm:t>
        <a:bodyPr/>
        <a:lstStyle/>
        <a:p>
          <a:endParaRPr lang="en-GB">
            <a:solidFill>
              <a:schemeClr val="tx1"/>
            </a:solidFill>
          </a:endParaRPr>
        </a:p>
      </dgm:t>
    </dgm:pt>
    <dgm:pt modelId="{7DC7C621-746C-4873-8FAE-4A766706580D}" type="sibTrans" cxnId="{2AC0DBE2-57D9-44B1-9669-8A7EF558CBED}">
      <dgm:prSet/>
      <dgm:spPr/>
      <dgm:t>
        <a:bodyPr/>
        <a:lstStyle/>
        <a:p>
          <a:endParaRPr lang="en-GB">
            <a:solidFill>
              <a:schemeClr val="tx1"/>
            </a:solidFill>
          </a:endParaRPr>
        </a:p>
      </dgm:t>
    </dgm:pt>
    <dgm:pt modelId="{B6C4D319-02E7-4ECC-87BC-6F4458356015}">
      <dgm:prSet custT="1"/>
      <dgm:spPr>
        <a:solidFill>
          <a:srgbClr val="B9D6D9">
            <a:alpha val="50000"/>
          </a:srgbClr>
        </a:solidFill>
      </dgm:spPr>
      <dgm:t>
        <a:bodyPr anchor="ctr"/>
        <a:lstStyle/>
        <a:p>
          <a:pPr marL="0" marR="0" indent="0" defTabSz="914400" eaLnBrk="1" fontAlgn="auto" latinLnBrk="0" hangingPunct="1">
            <a:lnSpc>
              <a:spcPct val="100000"/>
            </a:lnSpc>
            <a:spcBef>
              <a:spcPts val="0"/>
            </a:spcBef>
            <a:spcAft>
              <a:spcPts val="0"/>
            </a:spcAft>
            <a:buClrTx/>
            <a:buSzTx/>
            <a:buFontTx/>
            <a:buNone/>
            <a:tabLst/>
            <a:defRPr/>
          </a:pPr>
          <a:r>
            <a:rPr lang="en-GB" sz="1800" dirty="0">
              <a:solidFill>
                <a:schemeClr val="tx1"/>
              </a:solidFill>
            </a:rPr>
            <a:t>Maximum of 4 outputs per researcher</a:t>
          </a:r>
        </a:p>
      </dgm:t>
    </dgm:pt>
    <dgm:pt modelId="{A131E636-08E7-4DD9-9628-61BC77187CBA}" type="parTrans" cxnId="{BC70D887-ED25-4EE4-BF66-3D7B6983416F}">
      <dgm:prSet/>
      <dgm:spPr/>
      <dgm:t>
        <a:bodyPr/>
        <a:lstStyle/>
        <a:p>
          <a:endParaRPr lang="en-GB">
            <a:solidFill>
              <a:schemeClr val="tx1"/>
            </a:solidFill>
          </a:endParaRPr>
        </a:p>
      </dgm:t>
    </dgm:pt>
    <dgm:pt modelId="{7C495603-D2C4-4938-AFAB-BA05C000FB31}" type="sibTrans" cxnId="{BC70D887-ED25-4EE4-BF66-3D7B6983416F}">
      <dgm:prSet/>
      <dgm:spPr/>
      <dgm:t>
        <a:bodyPr/>
        <a:lstStyle/>
        <a:p>
          <a:endParaRPr lang="en-GB">
            <a:solidFill>
              <a:schemeClr val="tx1"/>
            </a:solidFill>
          </a:endParaRPr>
        </a:p>
      </dgm:t>
    </dgm:pt>
    <dgm:pt modelId="{C6851B95-95EF-4D71-A482-1F5EF8898C73}">
      <dgm:prSet custT="1"/>
      <dgm:spPr>
        <a:solidFill>
          <a:srgbClr val="B9D6D9">
            <a:alpha val="50000"/>
          </a:srgbClr>
        </a:solidFill>
      </dgm:spPr>
      <dgm:t>
        <a:bodyPr anchor="ctr"/>
        <a:lstStyle/>
        <a:p>
          <a:pPr marL="0" marR="0" indent="0" defTabSz="914400" eaLnBrk="1" fontAlgn="auto" latinLnBrk="0" hangingPunct="1">
            <a:lnSpc>
              <a:spcPct val="100000"/>
            </a:lnSpc>
            <a:spcBef>
              <a:spcPts val="0"/>
            </a:spcBef>
            <a:spcAft>
              <a:spcPts val="0"/>
            </a:spcAft>
            <a:buClrTx/>
            <a:buSzTx/>
            <a:buFontTx/>
            <a:buNone/>
            <a:tabLst/>
            <a:defRPr/>
          </a:pPr>
          <a:r>
            <a:rPr lang="en-GB" sz="1800" dirty="0">
              <a:solidFill>
                <a:schemeClr val="tx1"/>
              </a:solidFill>
            </a:rPr>
            <a:t>Impact template and case studies</a:t>
          </a:r>
        </a:p>
      </dgm:t>
    </dgm:pt>
    <dgm:pt modelId="{8955D3DA-3B06-4B6B-A8DD-B0807738CA04}" type="parTrans" cxnId="{D1324760-E7EB-40DC-9879-B9F0176C1E91}">
      <dgm:prSet/>
      <dgm:spPr/>
      <dgm:t>
        <a:bodyPr/>
        <a:lstStyle/>
        <a:p>
          <a:endParaRPr lang="en-GB">
            <a:solidFill>
              <a:schemeClr val="tx1"/>
            </a:solidFill>
          </a:endParaRPr>
        </a:p>
      </dgm:t>
    </dgm:pt>
    <dgm:pt modelId="{C03F4949-5B3B-4BA1-BC32-8AC63A3CAE7F}" type="sibTrans" cxnId="{D1324760-E7EB-40DC-9879-B9F0176C1E91}">
      <dgm:prSet/>
      <dgm:spPr/>
      <dgm:t>
        <a:bodyPr/>
        <a:lstStyle/>
        <a:p>
          <a:endParaRPr lang="en-GB">
            <a:solidFill>
              <a:schemeClr val="tx1"/>
            </a:solidFill>
          </a:endParaRPr>
        </a:p>
      </dgm:t>
    </dgm:pt>
    <dgm:pt modelId="{D419D81A-E0B9-4B08-A03D-F74102EA6752}">
      <dgm:prSet custT="1"/>
      <dgm:spPr>
        <a:solidFill>
          <a:srgbClr val="B9D6D9">
            <a:alpha val="50000"/>
          </a:srgbClr>
        </a:solidFill>
      </dgm:spPr>
      <dgm:t>
        <a:bodyPr anchor="ctr"/>
        <a:lstStyle/>
        <a:p>
          <a:pPr marL="0" marR="0" indent="0" defTabSz="914400" eaLnBrk="1" fontAlgn="auto" latinLnBrk="0" hangingPunct="1">
            <a:lnSpc>
              <a:spcPct val="100000"/>
            </a:lnSpc>
            <a:spcBef>
              <a:spcPts val="0"/>
            </a:spcBef>
            <a:spcAft>
              <a:spcPts val="0"/>
            </a:spcAft>
            <a:buClrTx/>
            <a:buSzTx/>
            <a:buFontTx/>
            <a:buNone/>
            <a:tabLst/>
            <a:defRPr/>
          </a:pPr>
          <a:r>
            <a:rPr lang="en-GB" sz="1800" dirty="0">
              <a:solidFill>
                <a:schemeClr val="tx1"/>
              </a:solidFill>
            </a:rPr>
            <a:t>Environment data and template </a:t>
          </a:r>
        </a:p>
      </dgm:t>
    </dgm:pt>
    <dgm:pt modelId="{C71F498E-3972-49C9-AE40-4A6E7DDE1392}" type="parTrans" cxnId="{D966F81E-C678-42AD-87D8-BED7BEE768C3}">
      <dgm:prSet/>
      <dgm:spPr/>
      <dgm:t>
        <a:bodyPr/>
        <a:lstStyle/>
        <a:p>
          <a:endParaRPr lang="en-GB">
            <a:solidFill>
              <a:schemeClr val="tx1"/>
            </a:solidFill>
          </a:endParaRPr>
        </a:p>
      </dgm:t>
    </dgm:pt>
    <dgm:pt modelId="{2B157C7C-784B-436A-BB4B-B01AB0E39752}" type="sibTrans" cxnId="{D966F81E-C678-42AD-87D8-BED7BEE768C3}">
      <dgm:prSet/>
      <dgm:spPr/>
      <dgm:t>
        <a:bodyPr/>
        <a:lstStyle/>
        <a:p>
          <a:endParaRPr lang="en-GB">
            <a:solidFill>
              <a:schemeClr val="tx1"/>
            </a:solidFill>
          </a:endParaRPr>
        </a:p>
      </dgm:t>
    </dgm:pt>
    <dgm:pt modelId="{A810FAD5-AC44-4E21-8FA9-7F07B473216F}">
      <dgm:prSet custT="1"/>
      <dgm:spPr>
        <a:solidFill>
          <a:srgbClr val="B9D6D9"/>
        </a:solidFill>
      </dgm:spPr>
      <dgm:t>
        <a:bodyPr/>
        <a:lstStyle/>
        <a:p>
          <a:r>
            <a:rPr lang="en-GB" sz="2400" b="1" dirty="0">
              <a:solidFill>
                <a:schemeClr val="tx1"/>
              </a:solidFill>
            </a:rPr>
            <a:t>Outputs</a:t>
          </a:r>
        </a:p>
      </dgm:t>
    </dgm:pt>
    <dgm:pt modelId="{DDA67940-8D25-47C0-82A6-66CBA4526E2C}" type="parTrans" cxnId="{1F5C38F5-41C8-4E50-A66A-E07C933079AA}">
      <dgm:prSet/>
      <dgm:spPr/>
      <dgm:t>
        <a:bodyPr/>
        <a:lstStyle/>
        <a:p>
          <a:endParaRPr lang="en-GB">
            <a:solidFill>
              <a:schemeClr val="tx1"/>
            </a:solidFill>
          </a:endParaRPr>
        </a:p>
      </dgm:t>
    </dgm:pt>
    <dgm:pt modelId="{9459166E-6670-4ED0-AACC-04AF5713A62F}" type="sibTrans" cxnId="{1F5C38F5-41C8-4E50-A66A-E07C933079AA}">
      <dgm:prSet/>
      <dgm:spPr/>
      <dgm:t>
        <a:bodyPr/>
        <a:lstStyle/>
        <a:p>
          <a:endParaRPr lang="en-GB">
            <a:solidFill>
              <a:schemeClr val="tx1"/>
            </a:solidFill>
          </a:endParaRPr>
        </a:p>
      </dgm:t>
    </dgm:pt>
    <dgm:pt modelId="{3CD1A971-5DAA-4E44-852D-423D467A6F0C}">
      <dgm:prSet custT="1"/>
      <dgm:spPr>
        <a:solidFill>
          <a:srgbClr val="B9D6D9"/>
        </a:solidFill>
      </dgm:spPr>
      <dgm:t>
        <a:bodyPr/>
        <a:lstStyle/>
        <a:p>
          <a:r>
            <a:rPr lang="en-GB" sz="2400" b="1" dirty="0">
              <a:solidFill>
                <a:schemeClr val="tx1"/>
              </a:solidFill>
              <a:latin typeface="+mn-lt"/>
            </a:rPr>
            <a:t>Impact</a:t>
          </a:r>
          <a:endParaRPr lang="en-GB" sz="2400" b="1" dirty="0">
            <a:solidFill>
              <a:schemeClr val="tx1"/>
            </a:solidFill>
          </a:endParaRPr>
        </a:p>
      </dgm:t>
    </dgm:pt>
    <dgm:pt modelId="{789F7608-80AF-4453-A93A-B0AF6659E17A}" type="parTrans" cxnId="{9BAD5DBD-5FDC-419A-9FAE-C690671D09B4}">
      <dgm:prSet/>
      <dgm:spPr/>
      <dgm:t>
        <a:bodyPr/>
        <a:lstStyle/>
        <a:p>
          <a:endParaRPr lang="en-GB">
            <a:solidFill>
              <a:schemeClr val="tx1"/>
            </a:solidFill>
          </a:endParaRPr>
        </a:p>
      </dgm:t>
    </dgm:pt>
    <dgm:pt modelId="{AF21A2DB-D6A0-414F-875F-3D64F16B9F88}" type="sibTrans" cxnId="{9BAD5DBD-5FDC-419A-9FAE-C690671D09B4}">
      <dgm:prSet/>
      <dgm:spPr/>
      <dgm:t>
        <a:bodyPr/>
        <a:lstStyle/>
        <a:p>
          <a:endParaRPr lang="en-GB">
            <a:solidFill>
              <a:schemeClr val="tx1"/>
            </a:solidFill>
          </a:endParaRPr>
        </a:p>
      </dgm:t>
    </dgm:pt>
    <dgm:pt modelId="{D9D41C3F-4776-442A-A053-0936ADA20BC4}">
      <dgm:prSet custT="1"/>
      <dgm:spPr>
        <a:solidFill>
          <a:srgbClr val="B9D6D9"/>
        </a:solidFill>
      </dgm:spPr>
      <dgm:t>
        <a:bodyPr/>
        <a:lstStyle/>
        <a:p>
          <a:r>
            <a:rPr lang="en-GB" sz="2400" b="1" dirty="0">
              <a:solidFill>
                <a:schemeClr val="tx1"/>
              </a:solidFill>
            </a:rPr>
            <a:t>Environment</a:t>
          </a:r>
        </a:p>
      </dgm:t>
    </dgm:pt>
    <dgm:pt modelId="{05D5AD4C-FAB9-4BC6-A09A-DDD46751B502}" type="parTrans" cxnId="{5EEE35D0-9E65-430A-BE54-5532444914F3}">
      <dgm:prSet/>
      <dgm:spPr/>
      <dgm:t>
        <a:bodyPr/>
        <a:lstStyle/>
        <a:p>
          <a:endParaRPr lang="en-GB">
            <a:solidFill>
              <a:schemeClr val="tx1"/>
            </a:solidFill>
          </a:endParaRPr>
        </a:p>
      </dgm:t>
    </dgm:pt>
    <dgm:pt modelId="{49522790-94E1-486B-A5F2-89E3C85D0A18}" type="sibTrans" cxnId="{5EEE35D0-9E65-430A-BE54-5532444914F3}">
      <dgm:prSet/>
      <dgm:spPr/>
      <dgm:t>
        <a:bodyPr/>
        <a:lstStyle/>
        <a:p>
          <a:endParaRPr lang="en-GB">
            <a:solidFill>
              <a:schemeClr val="tx1"/>
            </a:solidFill>
          </a:endParaRPr>
        </a:p>
      </dgm:t>
    </dgm:pt>
    <dgm:pt modelId="{80047215-D342-4547-B118-A756FB5DD649}" type="pres">
      <dgm:prSet presAssocID="{7CDBC4C6-AC41-497A-B617-0C7079B35558}" presName="Name0" presStyleCnt="0">
        <dgm:presLayoutVars>
          <dgm:chPref val="1"/>
          <dgm:dir/>
          <dgm:animOne val="branch"/>
          <dgm:animLvl val="lvl"/>
          <dgm:resizeHandles/>
        </dgm:presLayoutVars>
      </dgm:prSet>
      <dgm:spPr/>
      <dgm:t>
        <a:bodyPr/>
        <a:lstStyle/>
        <a:p>
          <a:endParaRPr lang="nl-NL"/>
        </a:p>
      </dgm:t>
    </dgm:pt>
    <dgm:pt modelId="{CD2DA432-048E-4B3C-A581-302A2E2BA159}" type="pres">
      <dgm:prSet presAssocID="{4979CB95-3CE3-4D53-B221-94D02D230788}" presName="vertOne" presStyleCnt="0"/>
      <dgm:spPr/>
    </dgm:pt>
    <dgm:pt modelId="{BC26F1AB-E1C4-4A7E-9005-203814DD24BC}" type="pres">
      <dgm:prSet presAssocID="{4979CB95-3CE3-4D53-B221-94D02D230788}" presName="txOne" presStyleLbl="node0" presStyleIdx="0" presStyleCnt="1" custScaleY="63826">
        <dgm:presLayoutVars>
          <dgm:chPref val="3"/>
        </dgm:presLayoutVars>
      </dgm:prSet>
      <dgm:spPr/>
      <dgm:t>
        <a:bodyPr/>
        <a:lstStyle/>
        <a:p>
          <a:endParaRPr lang="nl-NL"/>
        </a:p>
      </dgm:t>
    </dgm:pt>
    <dgm:pt modelId="{D83712D0-DD0F-4DE6-8E34-78A81CA9A0AA}" type="pres">
      <dgm:prSet presAssocID="{4979CB95-3CE3-4D53-B221-94D02D230788}" presName="parTransOne" presStyleCnt="0"/>
      <dgm:spPr/>
    </dgm:pt>
    <dgm:pt modelId="{95BA4FE6-367A-4CFF-931A-D81FA21751BD}" type="pres">
      <dgm:prSet presAssocID="{4979CB95-3CE3-4D53-B221-94D02D230788}" presName="horzOne" presStyleCnt="0"/>
      <dgm:spPr/>
    </dgm:pt>
    <dgm:pt modelId="{62986CEE-47BF-467B-8A83-12E087E0FE24}" type="pres">
      <dgm:prSet presAssocID="{A810FAD5-AC44-4E21-8FA9-7F07B473216F}" presName="vertTwo" presStyleCnt="0"/>
      <dgm:spPr/>
    </dgm:pt>
    <dgm:pt modelId="{1095B457-A8A3-4F88-A884-4265FEF36CDE}" type="pres">
      <dgm:prSet presAssocID="{A810FAD5-AC44-4E21-8FA9-7F07B473216F}" presName="txTwo" presStyleLbl="node2" presStyleIdx="0" presStyleCnt="3" custScaleY="50310">
        <dgm:presLayoutVars>
          <dgm:chPref val="3"/>
        </dgm:presLayoutVars>
      </dgm:prSet>
      <dgm:spPr/>
      <dgm:t>
        <a:bodyPr/>
        <a:lstStyle/>
        <a:p>
          <a:endParaRPr lang="nl-NL"/>
        </a:p>
      </dgm:t>
    </dgm:pt>
    <dgm:pt modelId="{D4F5D97F-6C2F-480B-B7A1-7D54D37636E8}" type="pres">
      <dgm:prSet presAssocID="{A810FAD5-AC44-4E21-8FA9-7F07B473216F}" presName="parTransTwo" presStyleCnt="0"/>
      <dgm:spPr/>
    </dgm:pt>
    <dgm:pt modelId="{D94A5812-900C-471C-B5CB-3BDAFF3016B3}" type="pres">
      <dgm:prSet presAssocID="{A810FAD5-AC44-4E21-8FA9-7F07B473216F}" presName="horzTwo" presStyleCnt="0"/>
      <dgm:spPr/>
    </dgm:pt>
    <dgm:pt modelId="{79D6F580-165A-4355-9F6F-2F26110E748A}" type="pres">
      <dgm:prSet presAssocID="{B6C4D319-02E7-4ECC-87BC-6F4458356015}" presName="vertThree" presStyleCnt="0"/>
      <dgm:spPr/>
    </dgm:pt>
    <dgm:pt modelId="{2D7F5482-7DBC-43BA-A7BD-EBF3A0083EEC}" type="pres">
      <dgm:prSet presAssocID="{B6C4D319-02E7-4ECC-87BC-6F4458356015}" presName="txThree" presStyleLbl="node3" presStyleIdx="0" presStyleCnt="3">
        <dgm:presLayoutVars>
          <dgm:chPref val="3"/>
        </dgm:presLayoutVars>
      </dgm:prSet>
      <dgm:spPr/>
      <dgm:t>
        <a:bodyPr/>
        <a:lstStyle/>
        <a:p>
          <a:endParaRPr lang="nl-NL"/>
        </a:p>
      </dgm:t>
    </dgm:pt>
    <dgm:pt modelId="{FA48E6E1-B4A2-4267-819A-9072C3417649}" type="pres">
      <dgm:prSet presAssocID="{B6C4D319-02E7-4ECC-87BC-6F4458356015}" presName="horzThree" presStyleCnt="0"/>
      <dgm:spPr/>
    </dgm:pt>
    <dgm:pt modelId="{C1646160-1CCB-4758-A60E-86615C35F267}" type="pres">
      <dgm:prSet presAssocID="{9459166E-6670-4ED0-AACC-04AF5713A62F}" presName="sibSpaceTwo" presStyleCnt="0"/>
      <dgm:spPr/>
    </dgm:pt>
    <dgm:pt modelId="{DA95872C-4988-426F-8AD9-4F603F4ACAE7}" type="pres">
      <dgm:prSet presAssocID="{3CD1A971-5DAA-4E44-852D-423D467A6F0C}" presName="vertTwo" presStyleCnt="0"/>
      <dgm:spPr/>
    </dgm:pt>
    <dgm:pt modelId="{1C83A54A-F09E-4BD4-B033-4CDD9B400C7A}" type="pres">
      <dgm:prSet presAssocID="{3CD1A971-5DAA-4E44-852D-423D467A6F0C}" presName="txTwo" presStyleLbl="node2" presStyleIdx="1" presStyleCnt="3" custScaleY="50309">
        <dgm:presLayoutVars>
          <dgm:chPref val="3"/>
        </dgm:presLayoutVars>
      </dgm:prSet>
      <dgm:spPr/>
      <dgm:t>
        <a:bodyPr/>
        <a:lstStyle/>
        <a:p>
          <a:endParaRPr lang="nl-NL"/>
        </a:p>
      </dgm:t>
    </dgm:pt>
    <dgm:pt modelId="{9D546F18-D460-40A8-97CA-07977C99E060}" type="pres">
      <dgm:prSet presAssocID="{3CD1A971-5DAA-4E44-852D-423D467A6F0C}" presName="parTransTwo" presStyleCnt="0"/>
      <dgm:spPr/>
    </dgm:pt>
    <dgm:pt modelId="{F0B23E6F-EAC1-450F-BB59-CA6752261F45}" type="pres">
      <dgm:prSet presAssocID="{3CD1A971-5DAA-4E44-852D-423D467A6F0C}" presName="horzTwo" presStyleCnt="0"/>
      <dgm:spPr/>
    </dgm:pt>
    <dgm:pt modelId="{0D211061-D0F8-483A-8988-C35AFCC3A884}" type="pres">
      <dgm:prSet presAssocID="{C6851B95-95EF-4D71-A482-1F5EF8898C73}" presName="vertThree" presStyleCnt="0"/>
      <dgm:spPr/>
    </dgm:pt>
    <dgm:pt modelId="{4024F3F1-0235-4193-8A5C-7EBE83DCCB08}" type="pres">
      <dgm:prSet presAssocID="{C6851B95-95EF-4D71-A482-1F5EF8898C73}" presName="txThree" presStyleLbl="node3" presStyleIdx="1" presStyleCnt="3">
        <dgm:presLayoutVars>
          <dgm:chPref val="3"/>
        </dgm:presLayoutVars>
      </dgm:prSet>
      <dgm:spPr/>
      <dgm:t>
        <a:bodyPr/>
        <a:lstStyle/>
        <a:p>
          <a:endParaRPr lang="nl-NL"/>
        </a:p>
      </dgm:t>
    </dgm:pt>
    <dgm:pt modelId="{965494E1-9FD7-4E4D-8C28-77EF39BD9CD9}" type="pres">
      <dgm:prSet presAssocID="{C6851B95-95EF-4D71-A482-1F5EF8898C73}" presName="horzThree" presStyleCnt="0"/>
      <dgm:spPr/>
    </dgm:pt>
    <dgm:pt modelId="{735B3F05-B6ED-4C6D-9A21-06A85FA3D301}" type="pres">
      <dgm:prSet presAssocID="{AF21A2DB-D6A0-414F-875F-3D64F16B9F88}" presName="sibSpaceTwo" presStyleCnt="0"/>
      <dgm:spPr/>
    </dgm:pt>
    <dgm:pt modelId="{5B1DF4DE-2CC3-4A9A-92AF-6FFFCE71D58D}" type="pres">
      <dgm:prSet presAssocID="{D9D41C3F-4776-442A-A053-0936ADA20BC4}" presName="vertTwo" presStyleCnt="0"/>
      <dgm:spPr/>
    </dgm:pt>
    <dgm:pt modelId="{341BD9DC-3C29-4C1F-A040-4804CD20A7FF}" type="pres">
      <dgm:prSet presAssocID="{D9D41C3F-4776-442A-A053-0936ADA20BC4}" presName="txTwo" presStyleLbl="node2" presStyleIdx="2" presStyleCnt="3" custScaleY="50309">
        <dgm:presLayoutVars>
          <dgm:chPref val="3"/>
        </dgm:presLayoutVars>
      </dgm:prSet>
      <dgm:spPr/>
      <dgm:t>
        <a:bodyPr/>
        <a:lstStyle/>
        <a:p>
          <a:endParaRPr lang="nl-NL"/>
        </a:p>
      </dgm:t>
    </dgm:pt>
    <dgm:pt modelId="{A9B2CC8D-FA7B-4893-AA4F-A62148FF10A5}" type="pres">
      <dgm:prSet presAssocID="{D9D41C3F-4776-442A-A053-0936ADA20BC4}" presName="parTransTwo" presStyleCnt="0"/>
      <dgm:spPr/>
    </dgm:pt>
    <dgm:pt modelId="{3FCC817D-168F-4617-9416-C03E7F803580}" type="pres">
      <dgm:prSet presAssocID="{D9D41C3F-4776-442A-A053-0936ADA20BC4}" presName="horzTwo" presStyleCnt="0"/>
      <dgm:spPr/>
    </dgm:pt>
    <dgm:pt modelId="{D24ACDDB-4ECA-4073-8D9F-E260EF0BBBBD}" type="pres">
      <dgm:prSet presAssocID="{D419D81A-E0B9-4B08-A03D-F74102EA6752}" presName="vertThree" presStyleCnt="0"/>
      <dgm:spPr/>
    </dgm:pt>
    <dgm:pt modelId="{CCF4EC52-E247-40F5-AC90-6B3836169A58}" type="pres">
      <dgm:prSet presAssocID="{D419D81A-E0B9-4B08-A03D-F74102EA6752}" presName="txThree" presStyleLbl="node3" presStyleIdx="2" presStyleCnt="3">
        <dgm:presLayoutVars>
          <dgm:chPref val="3"/>
        </dgm:presLayoutVars>
      </dgm:prSet>
      <dgm:spPr/>
      <dgm:t>
        <a:bodyPr/>
        <a:lstStyle/>
        <a:p>
          <a:endParaRPr lang="nl-NL"/>
        </a:p>
      </dgm:t>
    </dgm:pt>
    <dgm:pt modelId="{B192CE01-56BA-4EC1-976D-9BA2249E086F}" type="pres">
      <dgm:prSet presAssocID="{D419D81A-E0B9-4B08-A03D-F74102EA6752}" presName="horzThree" presStyleCnt="0"/>
      <dgm:spPr/>
    </dgm:pt>
  </dgm:ptLst>
  <dgm:cxnLst>
    <dgm:cxn modelId="{BC70D887-ED25-4EE4-BF66-3D7B6983416F}" srcId="{A810FAD5-AC44-4E21-8FA9-7F07B473216F}" destId="{B6C4D319-02E7-4ECC-87BC-6F4458356015}" srcOrd="0" destOrd="0" parTransId="{A131E636-08E7-4DD9-9628-61BC77187CBA}" sibTransId="{7C495603-D2C4-4938-AFAB-BA05C000FB31}"/>
    <dgm:cxn modelId="{41013D92-978B-46AF-B1CC-6735DBAB6C70}" type="presOf" srcId="{4979CB95-3CE3-4D53-B221-94D02D230788}" destId="{BC26F1AB-E1C4-4A7E-9005-203814DD24BC}" srcOrd="0" destOrd="0" presId="urn:microsoft.com/office/officeart/2005/8/layout/hierarchy4"/>
    <dgm:cxn modelId="{D966F81E-C678-42AD-87D8-BED7BEE768C3}" srcId="{D9D41C3F-4776-442A-A053-0936ADA20BC4}" destId="{D419D81A-E0B9-4B08-A03D-F74102EA6752}" srcOrd="0" destOrd="0" parTransId="{C71F498E-3972-49C9-AE40-4A6E7DDE1392}" sibTransId="{2B157C7C-784B-436A-BB4B-B01AB0E39752}"/>
    <dgm:cxn modelId="{D1324760-E7EB-40DC-9879-B9F0176C1E91}" srcId="{3CD1A971-5DAA-4E44-852D-423D467A6F0C}" destId="{C6851B95-95EF-4D71-A482-1F5EF8898C73}" srcOrd="0" destOrd="0" parTransId="{8955D3DA-3B06-4B6B-A8DD-B0807738CA04}" sibTransId="{C03F4949-5B3B-4BA1-BC32-8AC63A3CAE7F}"/>
    <dgm:cxn modelId="{2AC0DBE2-57D9-44B1-9669-8A7EF558CBED}" srcId="{7CDBC4C6-AC41-497A-B617-0C7079B35558}" destId="{4979CB95-3CE3-4D53-B221-94D02D230788}" srcOrd="0" destOrd="0" parTransId="{18059E5F-5779-4EEB-8DB6-F1AFFCC0759A}" sibTransId="{7DC7C621-746C-4873-8FAE-4A766706580D}"/>
    <dgm:cxn modelId="{8E3F5F1B-6371-4DE2-B0D0-06F19952F582}" type="presOf" srcId="{3CD1A971-5DAA-4E44-852D-423D467A6F0C}" destId="{1C83A54A-F09E-4BD4-B033-4CDD9B400C7A}" srcOrd="0" destOrd="0" presId="urn:microsoft.com/office/officeart/2005/8/layout/hierarchy4"/>
    <dgm:cxn modelId="{1F5C38F5-41C8-4E50-A66A-E07C933079AA}" srcId="{4979CB95-3CE3-4D53-B221-94D02D230788}" destId="{A810FAD5-AC44-4E21-8FA9-7F07B473216F}" srcOrd="0" destOrd="0" parTransId="{DDA67940-8D25-47C0-82A6-66CBA4526E2C}" sibTransId="{9459166E-6670-4ED0-AACC-04AF5713A62F}"/>
    <dgm:cxn modelId="{3F13B726-1E64-4D8D-8C1A-81A3EB7C2BCC}" type="presOf" srcId="{C6851B95-95EF-4D71-A482-1F5EF8898C73}" destId="{4024F3F1-0235-4193-8A5C-7EBE83DCCB08}" srcOrd="0" destOrd="0" presId="urn:microsoft.com/office/officeart/2005/8/layout/hierarchy4"/>
    <dgm:cxn modelId="{97C60ACF-0BAE-4313-B02E-D0AE36760754}" type="presOf" srcId="{D419D81A-E0B9-4B08-A03D-F74102EA6752}" destId="{CCF4EC52-E247-40F5-AC90-6B3836169A58}" srcOrd="0" destOrd="0" presId="urn:microsoft.com/office/officeart/2005/8/layout/hierarchy4"/>
    <dgm:cxn modelId="{9825C0BF-B461-4DCB-AFFA-CEA4EA0798CE}" type="presOf" srcId="{7CDBC4C6-AC41-497A-B617-0C7079B35558}" destId="{80047215-D342-4547-B118-A756FB5DD649}" srcOrd="0" destOrd="0" presId="urn:microsoft.com/office/officeart/2005/8/layout/hierarchy4"/>
    <dgm:cxn modelId="{EC9A4BDF-50AD-4A66-8D38-BBA7BDA5095E}" type="presOf" srcId="{B6C4D319-02E7-4ECC-87BC-6F4458356015}" destId="{2D7F5482-7DBC-43BA-A7BD-EBF3A0083EEC}" srcOrd="0" destOrd="0" presId="urn:microsoft.com/office/officeart/2005/8/layout/hierarchy4"/>
    <dgm:cxn modelId="{AB3952DC-819D-49F9-B0F6-FC2AFDECE326}" type="presOf" srcId="{D9D41C3F-4776-442A-A053-0936ADA20BC4}" destId="{341BD9DC-3C29-4C1F-A040-4804CD20A7FF}" srcOrd="0" destOrd="0" presId="urn:microsoft.com/office/officeart/2005/8/layout/hierarchy4"/>
    <dgm:cxn modelId="{5EEE35D0-9E65-430A-BE54-5532444914F3}" srcId="{4979CB95-3CE3-4D53-B221-94D02D230788}" destId="{D9D41C3F-4776-442A-A053-0936ADA20BC4}" srcOrd="2" destOrd="0" parTransId="{05D5AD4C-FAB9-4BC6-A09A-DDD46751B502}" sibTransId="{49522790-94E1-486B-A5F2-89E3C85D0A18}"/>
    <dgm:cxn modelId="{9BAD5DBD-5FDC-419A-9FAE-C690671D09B4}" srcId="{4979CB95-3CE3-4D53-B221-94D02D230788}" destId="{3CD1A971-5DAA-4E44-852D-423D467A6F0C}" srcOrd="1" destOrd="0" parTransId="{789F7608-80AF-4453-A93A-B0AF6659E17A}" sibTransId="{AF21A2DB-D6A0-414F-875F-3D64F16B9F88}"/>
    <dgm:cxn modelId="{F060D3DB-FE4B-44D5-A576-A4AAB9559015}" type="presOf" srcId="{A810FAD5-AC44-4E21-8FA9-7F07B473216F}" destId="{1095B457-A8A3-4F88-A884-4265FEF36CDE}" srcOrd="0" destOrd="0" presId="urn:microsoft.com/office/officeart/2005/8/layout/hierarchy4"/>
    <dgm:cxn modelId="{A1137914-2BFC-48F1-8E69-5D2BE015A295}" type="presParOf" srcId="{80047215-D342-4547-B118-A756FB5DD649}" destId="{CD2DA432-048E-4B3C-A581-302A2E2BA159}" srcOrd="0" destOrd="0" presId="urn:microsoft.com/office/officeart/2005/8/layout/hierarchy4"/>
    <dgm:cxn modelId="{C8FEA908-CEDC-45BC-A937-3A5DDC53B82C}" type="presParOf" srcId="{CD2DA432-048E-4B3C-A581-302A2E2BA159}" destId="{BC26F1AB-E1C4-4A7E-9005-203814DD24BC}" srcOrd="0" destOrd="0" presId="urn:microsoft.com/office/officeart/2005/8/layout/hierarchy4"/>
    <dgm:cxn modelId="{795DAE9E-FE38-402D-91EF-7A3B5F4F5D12}" type="presParOf" srcId="{CD2DA432-048E-4B3C-A581-302A2E2BA159}" destId="{D83712D0-DD0F-4DE6-8E34-78A81CA9A0AA}" srcOrd="1" destOrd="0" presId="urn:microsoft.com/office/officeart/2005/8/layout/hierarchy4"/>
    <dgm:cxn modelId="{8004CACD-06EB-42A5-86B7-43601EDF5A1D}" type="presParOf" srcId="{CD2DA432-048E-4B3C-A581-302A2E2BA159}" destId="{95BA4FE6-367A-4CFF-931A-D81FA21751BD}" srcOrd="2" destOrd="0" presId="urn:microsoft.com/office/officeart/2005/8/layout/hierarchy4"/>
    <dgm:cxn modelId="{7DB93AC9-88BF-45D5-9607-292202705FCB}" type="presParOf" srcId="{95BA4FE6-367A-4CFF-931A-D81FA21751BD}" destId="{62986CEE-47BF-467B-8A83-12E087E0FE24}" srcOrd="0" destOrd="0" presId="urn:microsoft.com/office/officeart/2005/8/layout/hierarchy4"/>
    <dgm:cxn modelId="{915362FB-5E98-42AF-8119-B99F84D54445}" type="presParOf" srcId="{62986CEE-47BF-467B-8A83-12E087E0FE24}" destId="{1095B457-A8A3-4F88-A884-4265FEF36CDE}" srcOrd="0" destOrd="0" presId="urn:microsoft.com/office/officeart/2005/8/layout/hierarchy4"/>
    <dgm:cxn modelId="{87785C48-C45E-426C-AD2B-37B7FC29B5F2}" type="presParOf" srcId="{62986CEE-47BF-467B-8A83-12E087E0FE24}" destId="{D4F5D97F-6C2F-480B-B7A1-7D54D37636E8}" srcOrd="1" destOrd="0" presId="urn:microsoft.com/office/officeart/2005/8/layout/hierarchy4"/>
    <dgm:cxn modelId="{51E7BCE8-AE0A-46E8-A105-DB5E4C35E2A5}" type="presParOf" srcId="{62986CEE-47BF-467B-8A83-12E087E0FE24}" destId="{D94A5812-900C-471C-B5CB-3BDAFF3016B3}" srcOrd="2" destOrd="0" presId="urn:microsoft.com/office/officeart/2005/8/layout/hierarchy4"/>
    <dgm:cxn modelId="{77CC50D2-4FCE-4131-AD0C-D6FE99B5F0CB}" type="presParOf" srcId="{D94A5812-900C-471C-B5CB-3BDAFF3016B3}" destId="{79D6F580-165A-4355-9F6F-2F26110E748A}" srcOrd="0" destOrd="0" presId="urn:microsoft.com/office/officeart/2005/8/layout/hierarchy4"/>
    <dgm:cxn modelId="{8BA8C5C0-207C-414F-BFB3-9EDB5DC76DCE}" type="presParOf" srcId="{79D6F580-165A-4355-9F6F-2F26110E748A}" destId="{2D7F5482-7DBC-43BA-A7BD-EBF3A0083EEC}" srcOrd="0" destOrd="0" presId="urn:microsoft.com/office/officeart/2005/8/layout/hierarchy4"/>
    <dgm:cxn modelId="{93E364D9-DED2-4F6F-9BEE-398AEFD907A8}" type="presParOf" srcId="{79D6F580-165A-4355-9F6F-2F26110E748A}" destId="{FA48E6E1-B4A2-4267-819A-9072C3417649}" srcOrd="1" destOrd="0" presId="urn:microsoft.com/office/officeart/2005/8/layout/hierarchy4"/>
    <dgm:cxn modelId="{2FA54A51-7610-4906-ADC5-AB7F1D62E21F}" type="presParOf" srcId="{95BA4FE6-367A-4CFF-931A-D81FA21751BD}" destId="{C1646160-1CCB-4758-A60E-86615C35F267}" srcOrd="1" destOrd="0" presId="urn:microsoft.com/office/officeart/2005/8/layout/hierarchy4"/>
    <dgm:cxn modelId="{A83C7146-DD3C-4602-B971-DF42597579EE}" type="presParOf" srcId="{95BA4FE6-367A-4CFF-931A-D81FA21751BD}" destId="{DA95872C-4988-426F-8AD9-4F603F4ACAE7}" srcOrd="2" destOrd="0" presId="urn:microsoft.com/office/officeart/2005/8/layout/hierarchy4"/>
    <dgm:cxn modelId="{36A6DE85-2563-4D06-8D80-404430211473}" type="presParOf" srcId="{DA95872C-4988-426F-8AD9-4F603F4ACAE7}" destId="{1C83A54A-F09E-4BD4-B033-4CDD9B400C7A}" srcOrd="0" destOrd="0" presId="urn:microsoft.com/office/officeart/2005/8/layout/hierarchy4"/>
    <dgm:cxn modelId="{55BB657B-8B77-45C3-A478-49EFA177DF6B}" type="presParOf" srcId="{DA95872C-4988-426F-8AD9-4F603F4ACAE7}" destId="{9D546F18-D460-40A8-97CA-07977C99E060}" srcOrd="1" destOrd="0" presId="urn:microsoft.com/office/officeart/2005/8/layout/hierarchy4"/>
    <dgm:cxn modelId="{CCBE8434-FB12-4DE1-A4A1-0868ADCD8CA8}" type="presParOf" srcId="{DA95872C-4988-426F-8AD9-4F603F4ACAE7}" destId="{F0B23E6F-EAC1-450F-BB59-CA6752261F45}" srcOrd="2" destOrd="0" presId="urn:microsoft.com/office/officeart/2005/8/layout/hierarchy4"/>
    <dgm:cxn modelId="{A677103C-B6AB-47A5-AD76-DFA6CA8D3B74}" type="presParOf" srcId="{F0B23E6F-EAC1-450F-BB59-CA6752261F45}" destId="{0D211061-D0F8-483A-8988-C35AFCC3A884}" srcOrd="0" destOrd="0" presId="urn:microsoft.com/office/officeart/2005/8/layout/hierarchy4"/>
    <dgm:cxn modelId="{30967315-1131-43E6-8AE7-68E8D6801835}" type="presParOf" srcId="{0D211061-D0F8-483A-8988-C35AFCC3A884}" destId="{4024F3F1-0235-4193-8A5C-7EBE83DCCB08}" srcOrd="0" destOrd="0" presId="urn:microsoft.com/office/officeart/2005/8/layout/hierarchy4"/>
    <dgm:cxn modelId="{BF02ADAC-D4D3-4873-AB15-4518A9B7D745}" type="presParOf" srcId="{0D211061-D0F8-483A-8988-C35AFCC3A884}" destId="{965494E1-9FD7-4E4D-8C28-77EF39BD9CD9}" srcOrd="1" destOrd="0" presId="urn:microsoft.com/office/officeart/2005/8/layout/hierarchy4"/>
    <dgm:cxn modelId="{C72F8D99-746B-47C5-9A47-3AA8B9729857}" type="presParOf" srcId="{95BA4FE6-367A-4CFF-931A-D81FA21751BD}" destId="{735B3F05-B6ED-4C6D-9A21-06A85FA3D301}" srcOrd="3" destOrd="0" presId="urn:microsoft.com/office/officeart/2005/8/layout/hierarchy4"/>
    <dgm:cxn modelId="{F6FB219F-D79B-474E-BC0F-6188B7AE5D4C}" type="presParOf" srcId="{95BA4FE6-367A-4CFF-931A-D81FA21751BD}" destId="{5B1DF4DE-2CC3-4A9A-92AF-6FFFCE71D58D}" srcOrd="4" destOrd="0" presId="urn:microsoft.com/office/officeart/2005/8/layout/hierarchy4"/>
    <dgm:cxn modelId="{14AFA076-3E0B-4C8A-B607-0E5895F5E2F7}" type="presParOf" srcId="{5B1DF4DE-2CC3-4A9A-92AF-6FFFCE71D58D}" destId="{341BD9DC-3C29-4C1F-A040-4804CD20A7FF}" srcOrd="0" destOrd="0" presId="urn:microsoft.com/office/officeart/2005/8/layout/hierarchy4"/>
    <dgm:cxn modelId="{AA0F7E44-CF32-470B-8DAD-8AEC6E1AA5D5}" type="presParOf" srcId="{5B1DF4DE-2CC3-4A9A-92AF-6FFFCE71D58D}" destId="{A9B2CC8D-FA7B-4893-AA4F-A62148FF10A5}" srcOrd="1" destOrd="0" presId="urn:microsoft.com/office/officeart/2005/8/layout/hierarchy4"/>
    <dgm:cxn modelId="{6CD8D9EA-8FDC-4DDB-B015-A3196A710062}" type="presParOf" srcId="{5B1DF4DE-2CC3-4A9A-92AF-6FFFCE71D58D}" destId="{3FCC817D-168F-4617-9416-C03E7F803580}" srcOrd="2" destOrd="0" presId="urn:microsoft.com/office/officeart/2005/8/layout/hierarchy4"/>
    <dgm:cxn modelId="{B5920085-FAFC-4BBB-8BF5-7EB70972AE60}" type="presParOf" srcId="{3FCC817D-168F-4617-9416-C03E7F803580}" destId="{D24ACDDB-4ECA-4073-8D9F-E260EF0BBBBD}" srcOrd="0" destOrd="0" presId="urn:microsoft.com/office/officeart/2005/8/layout/hierarchy4"/>
    <dgm:cxn modelId="{454B5AC7-545A-44B2-B9CE-3BACF3AF28DD}" type="presParOf" srcId="{D24ACDDB-4ECA-4073-8D9F-E260EF0BBBBD}" destId="{CCF4EC52-E247-40F5-AC90-6B3836169A58}" srcOrd="0" destOrd="0" presId="urn:microsoft.com/office/officeart/2005/8/layout/hierarchy4"/>
    <dgm:cxn modelId="{04D7C0F1-6724-40BB-A374-B282E385FF04}" type="presParOf" srcId="{D24ACDDB-4ECA-4073-8D9F-E260EF0BBBBD}" destId="{B192CE01-56BA-4EC1-976D-9BA2249E086F}"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BAADF7-B6E7-4009-A06F-4593D2086D6B}" type="doc">
      <dgm:prSet loTypeId="urn:microsoft.com/office/officeart/2005/8/layout/hList6" loCatId="list" qsTypeId="urn:microsoft.com/office/officeart/2005/8/quickstyle/simple2" qsCatId="simple" csTypeId="urn:microsoft.com/office/officeart/2005/8/colors/accent1_1" csCatId="accent1" phldr="1"/>
      <dgm:spPr/>
      <dgm:t>
        <a:bodyPr/>
        <a:lstStyle/>
        <a:p>
          <a:endParaRPr lang="en-GB"/>
        </a:p>
      </dgm:t>
    </dgm:pt>
    <dgm:pt modelId="{61F096B7-862C-4030-B110-87F0217C4658}">
      <dgm:prSet phldrT="[Text]"/>
      <dgm:spPr>
        <a:ln>
          <a:solidFill>
            <a:srgbClr val="00788A"/>
          </a:solidFill>
        </a:ln>
      </dgm:spPr>
      <dgm:t>
        <a:bodyPr/>
        <a:lstStyle/>
        <a:p>
          <a:pPr>
            <a:lnSpc>
              <a:spcPct val="90000"/>
            </a:lnSpc>
            <a:spcBef>
              <a:spcPct val="0"/>
            </a:spcBef>
            <a:spcAft>
              <a:spcPct val="35000"/>
            </a:spcAft>
          </a:pPr>
          <a:r>
            <a:rPr lang="en-GB" b="1" dirty="0"/>
            <a:t>2011</a:t>
          </a:r>
        </a:p>
      </dgm:t>
    </dgm:pt>
    <dgm:pt modelId="{C3A01467-EE08-4B6E-B70F-1A6C6E58C76E}" type="parTrans" cxnId="{0C07801E-4E1F-4A35-9455-99C59FB90221}">
      <dgm:prSet/>
      <dgm:spPr/>
      <dgm:t>
        <a:bodyPr/>
        <a:lstStyle/>
        <a:p>
          <a:endParaRPr lang="en-GB"/>
        </a:p>
      </dgm:t>
    </dgm:pt>
    <dgm:pt modelId="{88C4B449-207A-423A-9CF3-1DB8D1F2FC29}" type="sibTrans" cxnId="{0C07801E-4E1F-4A35-9455-99C59FB90221}">
      <dgm:prSet/>
      <dgm:spPr/>
      <dgm:t>
        <a:bodyPr/>
        <a:lstStyle/>
        <a:p>
          <a:endParaRPr lang="en-GB"/>
        </a:p>
      </dgm:t>
    </dgm:pt>
    <dgm:pt modelId="{66E30B42-2434-4B03-8753-A64AE3729704}">
      <dgm:prSet phldrT="[Text]"/>
      <dgm:spPr>
        <a:ln>
          <a:solidFill>
            <a:srgbClr val="00788A"/>
          </a:solidFill>
        </a:ln>
      </dgm:spPr>
      <dgm:t>
        <a:bodyPr/>
        <a:lstStyle/>
        <a:p>
          <a:pPr>
            <a:lnSpc>
              <a:spcPct val="90000"/>
            </a:lnSpc>
            <a:spcBef>
              <a:spcPct val="0"/>
            </a:spcBef>
            <a:spcAft>
              <a:spcPct val="35000"/>
            </a:spcAft>
          </a:pPr>
          <a:r>
            <a:rPr lang="en-GB" sz="1700" b="1" dirty="0"/>
            <a:t>2012</a:t>
          </a:r>
        </a:p>
      </dgm:t>
    </dgm:pt>
    <dgm:pt modelId="{8E720D2C-9E20-40CF-A70B-343DE37CD60C}" type="parTrans" cxnId="{0F40EFE1-F2CD-43E1-BD1D-F1DB7385CCA0}">
      <dgm:prSet/>
      <dgm:spPr/>
      <dgm:t>
        <a:bodyPr/>
        <a:lstStyle/>
        <a:p>
          <a:endParaRPr lang="en-GB"/>
        </a:p>
      </dgm:t>
    </dgm:pt>
    <dgm:pt modelId="{55E09A8E-D13E-4451-B1C9-B30D5D24E901}" type="sibTrans" cxnId="{0F40EFE1-F2CD-43E1-BD1D-F1DB7385CCA0}">
      <dgm:prSet/>
      <dgm:spPr/>
      <dgm:t>
        <a:bodyPr/>
        <a:lstStyle/>
        <a:p>
          <a:endParaRPr lang="en-GB"/>
        </a:p>
      </dgm:t>
    </dgm:pt>
    <dgm:pt modelId="{C0B0A636-FA95-4A2D-B4FF-CB605E06C4BC}">
      <dgm:prSet phldrT="[Text]"/>
      <dgm:spPr>
        <a:ln>
          <a:solidFill>
            <a:srgbClr val="00788A"/>
          </a:solidFill>
        </a:ln>
      </dgm:spPr>
      <dgm:t>
        <a:bodyPr/>
        <a:lstStyle/>
        <a:p>
          <a:pPr>
            <a:lnSpc>
              <a:spcPct val="90000"/>
            </a:lnSpc>
            <a:spcBef>
              <a:spcPct val="0"/>
            </a:spcBef>
            <a:spcAft>
              <a:spcPct val="35000"/>
            </a:spcAft>
          </a:pPr>
          <a:r>
            <a:rPr lang="en-GB" b="1" dirty="0"/>
            <a:t>2013</a:t>
          </a:r>
        </a:p>
      </dgm:t>
    </dgm:pt>
    <dgm:pt modelId="{09CA29E2-6BF7-4C1A-AC41-41F230C450B5}" type="parTrans" cxnId="{932B530D-B653-4F56-9995-B0219A346EE8}">
      <dgm:prSet/>
      <dgm:spPr/>
      <dgm:t>
        <a:bodyPr/>
        <a:lstStyle/>
        <a:p>
          <a:endParaRPr lang="en-GB"/>
        </a:p>
      </dgm:t>
    </dgm:pt>
    <dgm:pt modelId="{52ECA401-7B59-4289-BB57-B9810E2F3CF8}" type="sibTrans" cxnId="{932B530D-B653-4F56-9995-B0219A346EE8}">
      <dgm:prSet/>
      <dgm:spPr/>
      <dgm:t>
        <a:bodyPr/>
        <a:lstStyle/>
        <a:p>
          <a:endParaRPr lang="en-GB"/>
        </a:p>
      </dgm:t>
    </dgm:pt>
    <dgm:pt modelId="{36AE4CFE-A1C2-43AA-9255-B31A44169CBF}">
      <dgm:prSet phldrT="[Text]"/>
      <dgm:spPr>
        <a:ln>
          <a:solidFill>
            <a:srgbClr val="00788A"/>
          </a:solidFill>
        </a:ln>
      </dgm:spPr>
      <dgm:t>
        <a:bodyPr/>
        <a:lstStyle/>
        <a:p>
          <a:pPr>
            <a:lnSpc>
              <a:spcPct val="100000"/>
            </a:lnSpc>
            <a:spcBef>
              <a:spcPts val="600"/>
            </a:spcBef>
            <a:spcAft>
              <a:spcPts val="1200"/>
            </a:spcAft>
          </a:pPr>
          <a:r>
            <a:rPr lang="en-GB" b="1" dirty="0"/>
            <a:t>Submissions deadline (29 Nov)</a:t>
          </a:r>
        </a:p>
      </dgm:t>
    </dgm:pt>
    <dgm:pt modelId="{10BD01A6-589F-4A3E-980B-7C7C15B285F0}" type="parTrans" cxnId="{87873A37-1CF5-4DA5-A922-97228A0E2928}">
      <dgm:prSet/>
      <dgm:spPr/>
      <dgm:t>
        <a:bodyPr/>
        <a:lstStyle/>
        <a:p>
          <a:endParaRPr lang="en-GB"/>
        </a:p>
      </dgm:t>
    </dgm:pt>
    <dgm:pt modelId="{D296229B-24E9-4987-9071-0C6DDADA2B1B}" type="sibTrans" cxnId="{87873A37-1CF5-4DA5-A922-97228A0E2928}">
      <dgm:prSet/>
      <dgm:spPr/>
      <dgm:t>
        <a:bodyPr/>
        <a:lstStyle/>
        <a:p>
          <a:endParaRPr lang="en-GB"/>
        </a:p>
      </dgm:t>
    </dgm:pt>
    <dgm:pt modelId="{FBD23659-BAF4-4828-B2F8-BBD680057B0C}">
      <dgm:prSet phldrT="[Text]"/>
      <dgm:spPr>
        <a:ln>
          <a:solidFill>
            <a:srgbClr val="00788A"/>
          </a:solidFill>
        </a:ln>
      </dgm:spPr>
      <dgm:t>
        <a:bodyPr/>
        <a:lstStyle/>
        <a:p>
          <a:pPr>
            <a:lnSpc>
              <a:spcPct val="90000"/>
            </a:lnSpc>
            <a:spcBef>
              <a:spcPct val="0"/>
            </a:spcBef>
            <a:spcAft>
              <a:spcPct val="35000"/>
            </a:spcAft>
          </a:pPr>
          <a:r>
            <a:rPr lang="en-GB" b="1" dirty="0"/>
            <a:t>2014</a:t>
          </a:r>
        </a:p>
      </dgm:t>
    </dgm:pt>
    <dgm:pt modelId="{E1F5BE3F-FCC0-42BC-9EE9-7235C3694B11}" type="parTrans" cxnId="{2B42FC1F-9FA2-4BB8-BACC-78123B2DE7EF}">
      <dgm:prSet/>
      <dgm:spPr/>
      <dgm:t>
        <a:bodyPr/>
        <a:lstStyle/>
        <a:p>
          <a:endParaRPr lang="en-GB"/>
        </a:p>
      </dgm:t>
    </dgm:pt>
    <dgm:pt modelId="{BE57C2BB-AB17-4660-B50D-0DF1E698A557}" type="sibTrans" cxnId="{2B42FC1F-9FA2-4BB8-BACC-78123B2DE7EF}">
      <dgm:prSet/>
      <dgm:spPr/>
      <dgm:t>
        <a:bodyPr/>
        <a:lstStyle/>
        <a:p>
          <a:endParaRPr lang="en-GB"/>
        </a:p>
      </dgm:t>
    </dgm:pt>
    <dgm:pt modelId="{E8AFDB0A-67CD-498F-9CFD-F2EAFE42C182}">
      <dgm:prSet phldrT="[Text]"/>
      <dgm:spPr>
        <a:ln>
          <a:solidFill>
            <a:srgbClr val="00788A"/>
          </a:solidFill>
        </a:ln>
      </dgm:spPr>
      <dgm:t>
        <a:bodyPr/>
        <a:lstStyle/>
        <a:p>
          <a:pPr>
            <a:lnSpc>
              <a:spcPct val="100000"/>
            </a:lnSpc>
            <a:spcBef>
              <a:spcPts val="600"/>
            </a:spcBef>
            <a:spcAft>
              <a:spcPts val="1200"/>
            </a:spcAft>
          </a:pPr>
          <a:r>
            <a:rPr lang="en-GB" b="0" dirty="0"/>
            <a:t>Panels assess submissions</a:t>
          </a:r>
        </a:p>
      </dgm:t>
    </dgm:pt>
    <dgm:pt modelId="{00EF7BBF-F592-492D-A5A7-4D46AF14C2A6}" type="parTrans" cxnId="{DBED023D-1D33-40C4-B86C-63B23394F439}">
      <dgm:prSet/>
      <dgm:spPr/>
      <dgm:t>
        <a:bodyPr/>
        <a:lstStyle/>
        <a:p>
          <a:endParaRPr lang="en-GB"/>
        </a:p>
      </dgm:t>
    </dgm:pt>
    <dgm:pt modelId="{C7B37BE5-9405-4409-A475-73FD42478F31}" type="sibTrans" cxnId="{DBED023D-1D33-40C4-B86C-63B23394F439}">
      <dgm:prSet/>
      <dgm:spPr/>
      <dgm:t>
        <a:bodyPr/>
        <a:lstStyle/>
        <a:p>
          <a:endParaRPr lang="en-GB"/>
        </a:p>
      </dgm:t>
    </dgm:pt>
    <dgm:pt modelId="{88E4B282-07F0-47D0-9787-F8C6106AAFB8}">
      <dgm:prSet phldrT="[Text]"/>
      <dgm:spPr>
        <a:ln>
          <a:solidFill>
            <a:srgbClr val="00788A"/>
          </a:solidFill>
        </a:ln>
      </dgm:spPr>
      <dgm:t>
        <a:bodyPr/>
        <a:lstStyle/>
        <a:p>
          <a:pPr>
            <a:lnSpc>
              <a:spcPct val="100000"/>
            </a:lnSpc>
            <a:spcBef>
              <a:spcPts val="600"/>
            </a:spcBef>
            <a:spcAft>
              <a:spcPts val="1200"/>
            </a:spcAft>
          </a:pPr>
          <a:r>
            <a:rPr lang="en-GB" b="1" dirty="0"/>
            <a:t>Publish outcomes (Dec)</a:t>
          </a:r>
        </a:p>
      </dgm:t>
    </dgm:pt>
    <dgm:pt modelId="{63B4C87A-F1DB-4976-88C6-92F6E4DBF23B}" type="parTrans" cxnId="{95326E97-CC53-4779-9FCE-F7E71F96C271}">
      <dgm:prSet/>
      <dgm:spPr/>
      <dgm:t>
        <a:bodyPr/>
        <a:lstStyle/>
        <a:p>
          <a:endParaRPr lang="en-GB"/>
        </a:p>
      </dgm:t>
    </dgm:pt>
    <dgm:pt modelId="{280F1BE0-D073-451E-83DA-03B85858E459}" type="sibTrans" cxnId="{95326E97-CC53-4779-9FCE-F7E71F96C271}">
      <dgm:prSet/>
      <dgm:spPr/>
      <dgm:t>
        <a:bodyPr/>
        <a:lstStyle/>
        <a:p>
          <a:endParaRPr lang="en-GB"/>
        </a:p>
      </dgm:t>
    </dgm:pt>
    <dgm:pt modelId="{144694DB-7603-4BAE-A65F-FED5090695AB}">
      <dgm:prSet phldrT="[Text]" custT="1"/>
      <dgm:spPr>
        <a:ln>
          <a:solidFill>
            <a:srgbClr val="00788A"/>
          </a:solidFill>
        </a:ln>
      </dgm:spPr>
      <dgm:t>
        <a:bodyPr/>
        <a:lstStyle/>
        <a:p>
          <a:pPr>
            <a:lnSpc>
              <a:spcPct val="100000"/>
            </a:lnSpc>
            <a:spcBef>
              <a:spcPts val="600"/>
            </a:spcBef>
            <a:spcAft>
              <a:spcPts val="1200"/>
            </a:spcAft>
          </a:pPr>
          <a:r>
            <a:rPr lang="en-GB" sz="1400" b="1" dirty="0"/>
            <a:t>Panel criteria published (Jan) </a:t>
          </a:r>
        </a:p>
      </dgm:t>
    </dgm:pt>
    <dgm:pt modelId="{E806C378-BD93-478D-B6F8-A07F5ABA55C4}" type="parTrans" cxnId="{A0F8BB8B-984E-47C4-9FF4-00680AF77F79}">
      <dgm:prSet/>
      <dgm:spPr/>
      <dgm:t>
        <a:bodyPr/>
        <a:lstStyle/>
        <a:p>
          <a:endParaRPr lang="en-GB"/>
        </a:p>
      </dgm:t>
    </dgm:pt>
    <dgm:pt modelId="{B256499D-F9AD-447C-A188-6F117A67C40E}" type="sibTrans" cxnId="{A0F8BB8B-984E-47C4-9FF4-00680AF77F79}">
      <dgm:prSet/>
      <dgm:spPr/>
      <dgm:t>
        <a:bodyPr/>
        <a:lstStyle/>
        <a:p>
          <a:endParaRPr lang="en-GB"/>
        </a:p>
      </dgm:t>
    </dgm:pt>
    <dgm:pt modelId="{52EF118B-0159-425A-ACB0-255782A4F06F}">
      <dgm:prSet/>
      <dgm:spPr>
        <a:ln>
          <a:solidFill>
            <a:srgbClr val="00788A"/>
          </a:solidFill>
        </a:ln>
      </dgm:spPr>
      <dgm:t>
        <a:bodyPr/>
        <a:lstStyle/>
        <a:p>
          <a:pPr>
            <a:lnSpc>
              <a:spcPct val="100000"/>
            </a:lnSpc>
            <a:spcBef>
              <a:spcPts val="600"/>
            </a:spcBef>
            <a:spcAft>
              <a:spcPts val="1200"/>
            </a:spcAft>
          </a:pPr>
          <a:r>
            <a:rPr lang="en-GB" b="1" dirty="0"/>
            <a:t>Guidance on submissions published (Jul)</a:t>
          </a:r>
        </a:p>
      </dgm:t>
    </dgm:pt>
    <dgm:pt modelId="{08212CB8-F6C5-4ED2-B71D-2895F3B076C1}" type="parTrans" cxnId="{D7F8D349-5A6B-4108-AC95-70235D10A81C}">
      <dgm:prSet/>
      <dgm:spPr/>
      <dgm:t>
        <a:bodyPr/>
        <a:lstStyle/>
        <a:p>
          <a:endParaRPr lang="en-GB"/>
        </a:p>
      </dgm:t>
    </dgm:pt>
    <dgm:pt modelId="{363EF44F-CD9F-47AD-AC29-3E520200FF6A}" type="sibTrans" cxnId="{D7F8D349-5A6B-4108-AC95-70235D10A81C}">
      <dgm:prSet/>
      <dgm:spPr/>
      <dgm:t>
        <a:bodyPr/>
        <a:lstStyle/>
        <a:p>
          <a:endParaRPr lang="en-GB"/>
        </a:p>
      </dgm:t>
    </dgm:pt>
    <dgm:pt modelId="{300F5EC9-8595-4BEF-96D5-5A970D4F372A}">
      <dgm:prSet phldrT="[Text]"/>
      <dgm:spPr>
        <a:ln>
          <a:solidFill>
            <a:srgbClr val="00788A"/>
          </a:solidFill>
        </a:ln>
      </dgm:spPr>
      <dgm:t>
        <a:bodyPr/>
        <a:lstStyle/>
        <a:p>
          <a:pPr>
            <a:lnSpc>
              <a:spcPct val="100000"/>
            </a:lnSpc>
            <a:spcBef>
              <a:spcPts val="600"/>
            </a:spcBef>
            <a:spcAft>
              <a:spcPts val="1200"/>
            </a:spcAft>
          </a:pPr>
          <a:r>
            <a:rPr lang="en-GB" dirty="0"/>
            <a:t>Panels appointed (Feb)</a:t>
          </a:r>
        </a:p>
      </dgm:t>
    </dgm:pt>
    <dgm:pt modelId="{FB995BF4-C35D-4CBB-AD8D-793480AE5F95}" type="parTrans" cxnId="{35D1BEB6-D4AF-4111-A1D7-50D016BCB23D}">
      <dgm:prSet/>
      <dgm:spPr/>
      <dgm:t>
        <a:bodyPr/>
        <a:lstStyle/>
        <a:p>
          <a:endParaRPr lang="en-GB"/>
        </a:p>
      </dgm:t>
    </dgm:pt>
    <dgm:pt modelId="{B52A7E6C-05F8-4DFC-9A79-EF3C49B73CB1}" type="sibTrans" cxnId="{35D1BEB6-D4AF-4111-A1D7-50D016BCB23D}">
      <dgm:prSet/>
      <dgm:spPr/>
      <dgm:t>
        <a:bodyPr/>
        <a:lstStyle/>
        <a:p>
          <a:endParaRPr lang="en-GB"/>
        </a:p>
      </dgm:t>
    </dgm:pt>
    <dgm:pt modelId="{3CE3BBCC-514E-47A7-B672-72570A0906CB}">
      <dgm:prSet/>
      <dgm:spPr>
        <a:ln>
          <a:solidFill>
            <a:srgbClr val="00788A"/>
          </a:solidFill>
        </a:ln>
      </dgm:spPr>
      <dgm:t>
        <a:bodyPr/>
        <a:lstStyle/>
        <a:p>
          <a:pPr>
            <a:lnSpc>
              <a:spcPct val="100000"/>
            </a:lnSpc>
            <a:spcBef>
              <a:spcPts val="600"/>
            </a:spcBef>
            <a:spcAft>
              <a:spcPts val="1200"/>
            </a:spcAft>
          </a:pPr>
          <a:r>
            <a:rPr lang="en-GB" b="0" dirty="0"/>
            <a:t>Draft panel criteria for consultation (Jul)</a:t>
          </a:r>
        </a:p>
      </dgm:t>
    </dgm:pt>
    <dgm:pt modelId="{D934E43B-72BB-493B-81E3-742795964D64}" type="parTrans" cxnId="{622C7D1B-7D52-4193-BC61-EC2A4C35127B}">
      <dgm:prSet/>
      <dgm:spPr/>
      <dgm:t>
        <a:bodyPr/>
        <a:lstStyle/>
        <a:p>
          <a:endParaRPr lang="en-GB"/>
        </a:p>
      </dgm:t>
    </dgm:pt>
    <dgm:pt modelId="{9BE97A24-1046-4762-B83F-AA19AF271BE0}" type="sibTrans" cxnId="{622C7D1B-7D52-4193-BC61-EC2A4C35127B}">
      <dgm:prSet/>
      <dgm:spPr/>
      <dgm:t>
        <a:bodyPr/>
        <a:lstStyle/>
        <a:p>
          <a:endParaRPr lang="en-GB"/>
        </a:p>
      </dgm:t>
    </dgm:pt>
    <dgm:pt modelId="{9102E519-7764-4906-8432-9E715885B55A}">
      <dgm:prSet phldrT="[Text]" custT="1"/>
      <dgm:spPr>
        <a:ln>
          <a:solidFill>
            <a:srgbClr val="00788A"/>
          </a:solidFill>
        </a:ln>
      </dgm:spPr>
      <dgm:t>
        <a:bodyPr/>
        <a:lstStyle/>
        <a:p>
          <a:pPr>
            <a:lnSpc>
              <a:spcPct val="100000"/>
            </a:lnSpc>
            <a:spcBef>
              <a:spcPts val="600"/>
            </a:spcBef>
            <a:spcAft>
              <a:spcPts val="1200"/>
            </a:spcAft>
          </a:pPr>
          <a:r>
            <a:rPr lang="en-GB" sz="1400" b="0" dirty="0"/>
            <a:t>Survey of HEIs’ submission intentions           (Dec)</a:t>
          </a:r>
        </a:p>
      </dgm:t>
    </dgm:pt>
    <dgm:pt modelId="{6349BA1E-1D14-4882-8ABB-DC45E3AE170B}" type="parTrans" cxnId="{CD82FF70-214A-48E4-A017-5F4E5902D748}">
      <dgm:prSet/>
      <dgm:spPr/>
      <dgm:t>
        <a:bodyPr/>
        <a:lstStyle/>
        <a:p>
          <a:endParaRPr lang="en-GB"/>
        </a:p>
      </dgm:t>
    </dgm:pt>
    <dgm:pt modelId="{94A38CF8-7F87-4F2A-83ED-4FF745D77F00}" type="sibTrans" cxnId="{CD82FF70-214A-48E4-A017-5F4E5902D748}">
      <dgm:prSet/>
      <dgm:spPr/>
      <dgm:t>
        <a:bodyPr/>
        <a:lstStyle/>
        <a:p>
          <a:endParaRPr lang="en-GB"/>
        </a:p>
      </dgm:t>
    </dgm:pt>
    <dgm:pt modelId="{541BADA2-E822-4048-A6BA-BFF6977777B9}">
      <dgm:prSet phldrT="[Text]"/>
      <dgm:spPr>
        <a:ln>
          <a:solidFill>
            <a:srgbClr val="00788A"/>
          </a:solidFill>
        </a:ln>
      </dgm:spPr>
      <dgm:t>
        <a:bodyPr/>
        <a:lstStyle/>
        <a:p>
          <a:pPr>
            <a:lnSpc>
              <a:spcPct val="100000"/>
            </a:lnSpc>
            <a:spcBef>
              <a:spcPts val="600"/>
            </a:spcBef>
            <a:spcAft>
              <a:spcPts val="1200"/>
            </a:spcAft>
          </a:pPr>
          <a:r>
            <a:rPr lang="en-GB" b="0" dirty="0"/>
            <a:t>Launch REF submissions system (Jan)</a:t>
          </a:r>
        </a:p>
      </dgm:t>
    </dgm:pt>
    <dgm:pt modelId="{B1BD70AC-0567-4C26-9BAA-3B6A700CC662}" type="parTrans" cxnId="{2D864DCD-8032-480D-9911-FB1E043AC284}">
      <dgm:prSet/>
      <dgm:spPr/>
      <dgm:t>
        <a:bodyPr/>
        <a:lstStyle/>
        <a:p>
          <a:endParaRPr lang="en-GB"/>
        </a:p>
      </dgm:t>
    </dgm:pt>
    <dgm:pt modelId="{DA069F3E-79AA-45D0-A409-F704839A0FC3}" type="sibTrans" cxnId="{2D864DCD-8032-480D-9911-FB1E043AC284}">
      <dgm:prSet/>
      <dgm:spPr/>
      <dgm:t>
        <a:bodyPr/>
        <a:lstStyle/>
        <a:p>
          <a:endParaRPr lang="en-GB"/>
        </a:p>
      </dgm:t>
    </dgm:pt>
    <dgm:pt modelId="{C509941D-2F7D-411E-8579-77B16BF5C883}">
      <dgm:prSet phldrT="[Text]"/>
      <dgm:spPr>
        <a:ln>
          <a:solidFill>
            <a:srgbClr val="00788A"/>
          </a:solidFill>
        </a:ln>
      </dgm:spPr>
      <dgm:t>
        <a:bodyPr/>
        <a:lstStyle/>
        <a:p>
          <a:pPr>
            <a:lnSpc>
              <a:spcPct val="100000"/>
            </a:lnSpc>
            <a:spcBef>
              <a:spcPts val="600"/>
            </a:spcBef>
            <a:spcAft>
              <a:spcPts val="1200"/>
            </a:spcAft>
          </a:pPr>
          <a:r>
            <a:rPr lang="en-GB" b="0" dirty="0"/>
            <a:t>Additional assessors appointed to panels</a:t>
          </a:r>
        </a:p>
      </dgm:t>
    </dgm:pt>
    <dgm:pt modelId="{2D84C2E6-2615-4DB8-86B2-9EA00C76D759}" type="parTrans" cxnId="{CD2D4FC3-28A1-4EC0-BA50-7F98D7504116}">
      <dgm:prSet/>
      <dgm:spPr/>
      <dgm:t>
        <a:bodyPr/>
        <a:lstStyle/>
        <a:p>
          <a:endParaRPr lang="en-GB"/>
        </a:p>
      </dgm:t>
    </dgm:pt>
    <dgm:pt modelId="{FDE2AAC4-2EEB-4E3C-9210-F1D50A61295F}" type="sibTrans" cxnId="{CD2D4FC3-28A1-4EC0-BA50-7F98D7504116}">
      <dgm:prSet/>
      <dgm:spPr/>
      <dgm:t>
        <a:bodyPr/>
        <a:lstStyle/>
        <a:p>
          <a:endParaRPr lang="en-GB"/>
        </a:p>
      </dgm:t>
    </dgm:pt>
    <dgm:pt modelId="{31C0007D-1775-431F-8B43-5F55E778D3B5}">
      <dgm:prSet phldrT="[Text]"/>
      <dgm:spPr>
        <a:ln>
          <a:solidFill>
            <a:srgbClr val="00788A"/>
          </a:solidFill>
        </a:ln>
      </dgm:spPr>
      <dgm:t>
        <a:bodyPr/>
        <a:lstStyle/>
        <a:p>
          <a:pPr>
            <a:lnSpc>
              <a:spcPct val="100000"/>
            </a:lnSpc>
            <a:spcBef>
              <a:spcPts val="600"/>
            </a:spcBef>
            <a:spcAft>
              <a:spcPts val="1200"/>
            </a:spcAft>
          </a:pPr>
          <a:r>
            <a:rPr lang="en-GB" b="0" dirty="0"/>
            <a:t>Staff census date (31 Oct)</a:t>
          </a:r>
        </a:p>
      </dgm:t>
    </dgm:pt>
    <dgm:pt modelId="{4AE81E4A-E55D-4B4B-802B-7AF7C89B031D}" type="parTrans" cxnId="{14FF81CC-4E76-4D2E-95D0-E3ADF4A349E6}">
      <dgm:prSet/>
      <dgm:spPr/>
      <dgm:t>
        <a:bodyPr/>
        <a:lstStyle/>
        <a:p>
          <a:endParaRPr lang="en-GB"/>
        </a:p>
      </dgm:t>
    </dgm:pt>
    <dgm:pt modelId="{92DE6956-5DA2-4F76-824E-BC94699EDA85}" type="sibTrans" cxnId="{14FF81CC-4E76-4D2E-95D0-E3ADF4A349E6}">
      <dgm:prSet/>
      <dgm:spPr/>
      <dgm:t>
        <a:bodyPr/>
        <a:lstStyle/>
        <a:p>
          <a:endParaRPr lang="en-GB"/>
        </a:p>
      </dgm:t>
    </dgm:pt>
    <dgm:pt modelId="{8F0C6E30-973C-4A86-B723-55E4E49A9E75}">
      <dgm:prSet phldrT="[Text]" custT="1"/>
      <dgm:spPr>
        <a:ln>
          <a:solidFill>
            <a:srgbClr val="00788A"/>
          </a:solidFill>
        </a:ln>
      </dgm:spPr>
      <dgm:t>
        <a:bodyPr/>
        <a:lstStyle/>
        <a:p>
          <a:pPr>
            <a:lnSpc>
              <a:spcPct val="100000"/>
            </a:lnSpc>
            <a:spcBef>
              <a:spcPts val="600"/>
            </a:spcBef>
            <a:spcAft>
              <a:spcPts val="1200"/>
            </a:spcAft>
          </a:pPr>
          <a:r>
            <a:rPr lang="en-GB" sz="1400" b="0" dirty="0"/>
            <a:t>HEIs submit codes of practice (by Jul)</a:t>
          </a:r>
        </a:p>
      </dgm:t>
    </dgm:pt>
    <dgm:pt modelId="{C4E782E6-9ED7-4E7B-BCB9-5B1B51F21B23}" type="parTrans" cxnId="{E51BE91C-1E07-4948-984E-558D1FFFC0D1}">
      <dgm:prSet/>
      <dgm:spPr/>
      <dgm:t>
        <a:bodyPr/>
        <a:lstStyle/>
        <a:p>
          <a:endParaRPr lang="en-GB"/>
        </a:p>
      </dgm:t>
    </dgm:pt>
    <dgm:pt modelId="{63838CF0-403A-41C0-B050-8DAD5D39F735}" type="sibTrans" cxnId="{E51BE91C-1E07-4948-984E-558D1FFFC0D1}">
      <dgm:prSet/>
      <dgm:spPr/>
      <dgm:t>
        <a:bodyPr/>
        <a:lstStyle/>
        <a:p>
          <a:endParaRPr lang="en-GB"/>
        </a:p>
      </dgm:t>
    </dgm:pt>
    <dgm:pt modelId="{EBE4E2BC-4739-48B0-A671-3DA88812C51B}">
      <dgm:prSet/>
      <dgm:spPr>
        <a:ln>
          <a:solidFill>
            <a:srgbClr val="00788A"/>
          </a:solidFill>
        </a:ln>
      </dgm:spPr>
      <dgm:t>
        <a:bodyPr/>
        <a:lstStyle/>
        <a:p>
          <a:pPr>
            <a:lnSpc>
              <a:spcPct val="100000"/>
            </a:lnSpc>
            <a:spcBef>
              <a:spcPts val="600"/>
            </a:spcBef>
            <a:spcAft>
              <a:spcPts val="1200"/>
            </a:spcAft>
          </a:pPr>
          <a:r>
            <a:rPr lang="en-GB" b="0" dirty="0"/>
            <a:t>Close of consultation (5 Oct)</a:t>
          </a:r>
        </a:p>
      </dgm:t>
    </dgm:pt>
    <dgm:pt modelId="{E770CB96-C5E7-47A4-9B04-9B220C45CE9A}" type="parTrans" cxnId="{9975EFAB-62B9-4312-B283-4EC9C6367342}">
      <dgm:prSet/>
      <dgm:spPr/>
      <dgm:t>
        <a:bodyPr/>
        <a:lstStyle/>
        <a:p>
          <a:endParaRPr lang="en-GB"/>
        </a:p>
      </dgm:t>
    </dgm:pt>
    <dgm:pt modelId="{117AD07B-FD74-43A9-8983-4539078D8074}" type="sibTrans" cxnId="{9975EFAB-62B9-4312-B283-4EC9C6367342}">
      <dgm:prSet/>
      <dgm:spPr/>
      <dgm:t>
        <a:bodyPr/>
        <a:lstStyle/>
        <a:p>
          <a:endParaRPr lang="en-GB"/>
        </a:p>
      </dgm:t>
    </dgm:pt>
    <dgm:pt modelId="{09F60164-9170-4EA0-A63D-3A41AFBA398A}">
      <dgm:prSet phldrT="[Text]" custT="1"/>
      <dgm:spPr>
        <a:ln>
          <a:solidFill>
            <a:srgbClr val="00788A"/>
          </a:solidFill>
        </a:ln>
      </dgm:spPr>
      <dgm:t>
        <a:bodyPr/>
        <a:lstStyle/>
        <a:p>
          <a:pPr>
            <a:lnSpc>
              <a:spcPct val="100000"/>
            </a:lnSpc>
            <a:spcBef>
              <a:spcPts val="600"/>
            </a:spcBef>
            <a:spcAft>
              <a:spcPts val="1200"/>
            </a:spcAft>
          </a:pPr>
          <a:r>
            <a:rPr lang="en-GB" sz="1400" b="0" dirty="0"/>
            <a:t>HEIs may request multiple submissions (by Dec)</a:t>
          </a:r>
        </a:p>
      </dgm:t>
    </dgm:pt>
    <dgm:pt modelId="{D0F102EA-8047-4E3E-AE69-FD8AD41F12A8}" type="parTrans" cxnId="{3EF8817A-9677-47E5-9316-4C712E84A304}">
      <dgm:prSet/>
      <dgm:spPr/>
      <dgm:t>
        <a:bodyPr/>
        <a:lstStyle/>
        <a:p>
          <a:endParaRPr lang="en-GB"/>
        </a:p>
      </dgm:t>
    </dgm:pt>
    <dgm:pt modelId="{017A33C5-7125-4186-B8BA-8BFD81D36175}" type="sibTrans" cxnId="{3EF8817A-9677-47E5-9316-4C712E84A304}">
      <dgm:prSet/>
      <dgm:spPr/>
      <dgm:t>
        <a:bodyPr/>
        <a:lstStyle/>
        <a:p>
          <a:endParaRPr lang="en-GB"/>
        </a:p>
      </dgm:t>
    </dgm:pt>
    <dgm:pt modelId="{23C3FC9C-2125-461E-ABA8-9A2D7041DD46}">
      <dgm:prSet phldrT="[Text]" custT="1"/>
      <dgm:spPr>
        <a:ln>
          <a:solidFill>
            <a:srgbClr val="00788A"/>
          </a:solidFill>
        </a:ln>
      </dgm:spPr>
      <dgm:t>
        <a:bodyPr/>
        <a:lstStyle/>
        <a:p>
          <a:pPr>
            <a:lnSpc>
              <a:spcPct val="100000"/>
            </a:lnSpc>
            <a:spcBef>
              <a:spcPts val="600"/>
            </a:spcBef>
            <a:spcAft>
              <a:spcPts val="1200"/>
            </a:spcAft>
          </a:pPr>
          <a:r>
            <a:rPr lang="en-GB" sz="1400" b="0" dirty="0"/>
            <a:t>Pilot of submissions system (Sep)</a:t>
          </a:r>
        </a:p>
      </dgm:t>
    </dgm:pt>
    <dgm:pt modelId="{9A5389A1-DB93-4BC7-9B5C-53700E5E096D}" type="parTrans" cxnId="{F5451857-FFFA-4EEA-A210-B893FAEE436B}">
      <dgm:prSet/>
      <dgm:spPr/>
      <dgm:t>
        <a:bodyPr/>
        <a:lstStyle/>
        <a:p>
          <a:endParaRPr lang="en-GB"/>
        </a:p>
      </dgm:t>
    </dgm:pt>
    <dgm:pt modelId="{8D3CFC92-3A72-44E3-8113-3002B4FCD246}" type="sibTrans" cxnId="{F5451857-FFFA-4EEA-A210-B893FAEE436B}">
      <dgm:prSet/>
      <dgm:spPr/>
      <dgm:t>
        <a:bodyPr/>
        <a:lstStyle/>
        <a:p>
          <a:endParaRPr lang="en-GB"/>
        </a:p>
      </dgm:t>
    </dgm:pt>
    <dgm:pt modelId="{1D040961-4540-4A3B-B98C-0DC458531B23}" type="pres">
      <dgm:prSet presAssocID="{9DBAADF7-B6E7-4009-A06F-4593D2086D6B}" presName="Name0" presStyleCnt="0">
        <dgm:presLayoutVars>
          <dgm:dir/>
          <dgm:resizeHandles val="exact"/>
        </dgm:presLayoutVars>
      </dgm:prSet>
      <dgm:spPr/>
      <dgm:t>
        <a:bodyPr/>
        <a:lstStyle/>
        <a:p>
          <a:endParaRPr lang="nl-NL"/>
        </a:p>
      </dgm:t>
    </dgm:pt>
    <dgm:pt modelId="{4CB00208-9FA6-4C1B-A323-B11CFC9EF7C6}" type="pres">
      <dgm:prSet presAssocID="{61F096B7-862C-4030-B110-87F0217C4658}" presName="node" presStyleLbl="node1" presStyleIdx="0" presStyleCnt="4" custLinFactNeighborX="-1359" custLinFactNeighborY="-959">
        <dgm:presLayoutVars>
          <dgm:bulletEnabled val="1"/>
        </dgm:presLayoutVars>
      </dgm:prSet>
      <dgm:spPr/>
      <dgm:t>
        <a:bodyPr/>
        <a:lstStyle/>
        <a:p>
          <a:endParaRPr lang="nl-NL"/>
        </a:p>
      </dgm:t>
    </dgm:pt>
    <dgm:pt modelId="{6C3A4BCE-3027-4832-94B6-A890E3795DEE}" type="pres">
      <dgm:prSet presAssocID="{88C4B449-207A-423A-9CF3-1DB8D1F2FC29}" presName="sibTrans" presStyleCnt="0"/>
      <dgm:spPr/>
    </dgm:pt>
    <dgm:pt modelId="{F893B536-02DF-4454-B016-4AAB3672A257}" type="pres">
      <dgm:prSet presAssocID="{66E30B42-2434-4B03-8753-A64AE3729704}" presName="node" presStyleLbl="node1" presStyleIdx="1" presStyleCnt="4">
        <dgm:presLayoutVars>
          <dgm:bulletEnabled val="1"/>
        </dgm:presLayoutVars>
      </dgm:prSet>
      <dgm:spPr/>
      <dgm:t>
        <a:bodyPr/>
        <a:lstStyle/>
        <a:p>
          <a:endParaRPr lang="nl-NL"/>
        </a:p>
      </dgm:t>
    </dgm:pt>
    <dgm:pt modelId="{837C327D-3422-403D-AC2F-EBAC2CF3E13E}" type="pres">
      <dgm:prSet presAssocID="{55E09A8E-D13E-4451-B1C9-B30D5D24E901}" presName="sibTrans" presStyleCnt="0"/>
      <dgm:spPr/>
    </dgm:pt>
    <dgm:pt modelId="{B73BF5C9-D30B-4155-810A-CD3735469640}" type="pres">
      <dgm:prSet presAssocID="{C0B0A636-FA95-4A2D-B4FF-CB605E06C4BC}" presName="node" presStyleLbl="node1" presStyleIdx="2" presStyleCnt="4">
        <dgm:presLayoutVars>
          <dgm:bulletEnabled val="1"/>
        </dgm:presLayoutVars>
      </dgm:prSet>
      <dgm:spPr/>
      <dgm:t>
        <a:bodyPr/>
        <a:lstStyle/>
        <a:p>
          <a:endParaRPr lang="nl-NL"/>
        </a:p>
      </dgm:t>
    </dgm:pt>
    <dgm:pt modelId="{7BB079E6-8D70-476E-AB3B-BDA59761CA11}" type="pres">
      <dgm:prSet presAssocID="{52ECA401-7B59-4289-BB57-B9810E2F3CF8}" presName="sibTrans" presStyleCnt="0"/>
      <dgm:spPr/>
    </dgm:pt>
    <dgm:pt modelId="{127A83E4-CF2E-4C1C-9851-C974EFD41172}" type="pres">
      <dgm:prSet presAssocID="{FBD23659-BAF4-4828-B2F8-BBD680057B0C}" presName="node" presStyleLbl="node1" presStyleIdx="3" presStyleCnt="4">
        <dgm:presLayoutVars>
          <dgm:bulletEnabled val="1"/>
        </dgm:presLayoutVars>
      </dgm:prSet>
      <dgm:spPr/>
      <dgm:t>
        <a:bodyPr/>
        <a:lstStyle/>
        <a:p>
          <a:endParaRPr lang="nl-NL"/>
        </a:p>
      </dgm:t>
    </dgm:pt>
  </dgm:ptLst>
  <dgm:cxnLst>
    <dgm:cxn modelId="{622C7D1B-7D52-4193-BC61-EC2A4C35127B}" srcId="{61F096B7-862C-4030-B110-87F0217C4658}" destId="{3CE3BBCC-514E-47A7-B672-72570A0906CB}" srcOrd="2" destOrd="0" parTransId="{D934E43B-72BB-493B-81E3-742795964D64}" sibTransId="{9BE97A24-1046-4762-B83F-AA19AF271BE0}"/>
    <dgm:cxn modelId="{17AD8C09-EB0B-457A-A918-6675FA446EF0}" type="presOf" srcId="{61F096B7-862C-4030-B110-87F0217C4658}" destId="{4CB00208-9FA6-4C1B-A323-B11CFC9EF7C6}" srcOrd="0" destOrd="0" presId="urn:microsoft.com/office/officeart/2005/8/layout/hList6"/>
    <dgm:cxn modelId="{73794554-23E1-43B0-89B3-CC364930B418}" type="presOf" srcId="{541BADA2-E822-4048-A6BA-BFF6977777B9}" destId="{B73BF5C9-D30B-4155-810A-CD3735469640}" srcOrd="0" destOrd="1" presId="urn:microsoft.com/office/officeart/2005/8/layout/hList6"/>
    <dgm:cxn modelId="{0C07801E-4E1F-4A35-9455-99C59FB90221}" srcId="{9DBAADF7-B6E7-4009-A06F-4593D2086D6B}" destId="{61F096B7-862C-4030-B110-87F0217C4658}" srcOrd="0" destOrd="0" parTransId="{C3A01467-EE08-4B6E-B70F-1A6C6E58C76E}" sibTransId="{88C4B449-207A-423A-9CF3-1DB8D1F2FC29}"/>
    <dgm:cxn modelId="{AF6F183E-3E6F-416A-963C-893FD3EDB6A4}" type="presOf" srcId="{3CE3BBCC-514E-47A7-B672-72570A0906CB}" destId="{4CB00208-9FA6-4C1B-A323-B11CFC9EF7C6}" srcOrd="0" destOrd="3" presId="urn:microsoft.com/office/officeart/2005/8/layout/hList6"/>
    <dgm:cxn modelId="{56625D19-7B45-4F1F-8D86-653FBF6E952E}" type="presOf" srcId="{300F5EC9-8595-4BEF-96D5-5A970D4F372A}" destId="{4CB00208-9FA6-4C1B-A323-B11CFC9EF7C6}" srcOrd="0" destOrd="1" presId="urn:microsoft.com/office/officeart/2005/8/layout/hList6"/>
    <dgm:cxn modelId="{9975EFAB-62B9-4312-B283-4EC9C6367342}" srcId="{61F096B7-862C-4030-B110-87F0217C4658}" destId="{EBE4E2BC-4739-48B0-A671-3DA88812C51B}" srcOrd="3" destOrd="0" parTransId="{E770CB96-C5E7-47A4-9B04-9B220C45CE9A}" sibTransId="{117AD07B-FD74-43A9-8983-4539078D8074}"/>
    <dgm:cxn modelId="{14FF81CC-4E76-4D2E-95D0-E3ADF4A349E6}" srcId="{C0B0A636-FA95-4A2D-B4FF-CB605E06C4BC}" destId="{31C0007D-1775-431F-8B43-5F55E778D3B5}" srcOrd="2" destOrd="0" parTransId="{4AE81E4A-E55D-4B4B-802B-7AF7C89B031D}" sibTransId="{92DE6956-5DA2-4F76-824E-BC94699EDA85}"/>
    <dgm:cxn modelId="{D2C2E036-318F-419A-8504-102EFC9DD5F2}" type="presOf" srcId="{E8AFDB0A-67CD-498F-9CFD-F2EAFE42C182}" destId="{127A83E4-CF2E-4C1C-9851-C974EFD41172}" srcOrd="0" destOrd="1" presId="urn:microsoft.com/office/officeart/2005/8/layout/hList6"/>
    <dgm:cxn modelId="{A649F741-C920-485E-A400-329272BD4EAB}" type="presOf" srcId="{09F60164-9170-4EA0-A63D-3A41AFBA398A}" destId="{F893B536-02DF-4454-B016-4AAB3672A257}" srcOrd="0" destOrd="4" presId="urn:microsoft.com/office/officeart/2005/8/layout/hList6"/>
    <dgm:cxn modelId="{9C31F20C-7F45-4547-B549-D8DC11B22923}" type="presOf" srcId="{31C0007D-1775-431F-8B43-5F55E778D3B5}" destId="{B73BF5C9-D30B-4155-810A-CD3735469640}" srcOrd="0" destOrd="3" presId="urn:microsoft.com/office/officeart/2005/8/layout/hList6"/>
    <dgm:cxn modelId="{C414A0AE-6058-4DC3-85A9-E361067F5266}" type="presOf" srcId="{52EF118B-0159-425A-ACB0-255782A4F06F}" destId="{4CB00208-9FA6-4C1B-A323-B11CFC9EF7C6}" srcOrd="0" destOrd="2" presId="urn:microsoft.com/office/officeart/2005/8/layout/hList6"/>
    <dgm:cxn modelId="{B316AD1C-6527-41E8-AABA-7A7AB48AB17B}" type="presOf" srcId="{C509941D-2F7D-411E-8579-77B16BF5C883}" destId="{B73BF5C9-D30B-4155-810A-CD3735469640}" srcOrd="0" destOrd="2" presId="urn:microsoft.com/office/officeart/2005/8/layout/hList6"/>
    <dgm:cxn modelId="{CB84CD7D-2B2E-49FF-A49F-45F680315DE1}" type="presOf" srcId="{66E30B42-2434-4B03-8753-A64AE3729704}" destId="{F893B536-02DF-4454-B016-4AAB3672A257}" srcOrd="0" destOrd="0" presId="urn:microsoft.com/office/officeart/2005/8/layout/hList6"/>
    <dgm:cxn modelId="{42F336AE-32CC-4F32-AC99-5E612310BF6A}" type="presOf" srcId="{9102E519-7764-4906-8432-9E715885B55A}" destId="{F893B536-02DF-4454-B016-4AAB3672A257}" srcOrd="0" destOrd="5" presId="urn:microsoft.com/office/officeart/2005/8/layout/hList6"/>
    <dgm:cxn modelId="{932B530D-B653-4F56-9995-B0219A346EE8}" srcId="{9DBAADF7-B6E7-4009-A06F-4593D2086D6B}" destId="{C0B0A636-FA95-4A2D-B4FF-CB605E06C4BC}" srcOrd="2" destOrd="0" parTransId="{09CA29E2-6BF7-4C1A-AC41-41F230C450B5}" sibTransId="{52ECA401-7B59-4289-BB57-B9810E2F3CF8}"/>
    <dgm:cxn modelId="{6FE96F72-B068-490C-A7C8-2CC5B1C51439}" type="presOf" srcId="{36AE4CFE-A1C2-43AA-9255-B31A44169CBF}" destId="{B73BF5C9-D30B-4155-810A-CD3735469640}" srcOrd="0" destOrd="4" presId="urn:microsoft.com/office/officeart/2005/8/layout/hList6"/>
    <dgm:cxn modelId="{A99CCA1B-A88A-4841-B65A-F34262075272}" type="presOf" srcId="{144694DB-7603-4BAE-A65F-FED5090695AB}" destId="{F893B536-02DF-4454-B016-4AAB3672A257}" srcOrd="0" destOrd="1" presId="urn:microsoft.com/office/officeart/2005/8/layout/hList6"/>
    <dgm:cxn modelId="{A0FC4FE2-468F-48CB-9613-5DD3F2F836A1}" type="presOf" srcId="{88E4B282-07F0-47D0-9787-F8C6106AAFB8}" destId="{127A83E4-CF2E-4C1C-9851-C974EFD41172}" srcOrd="0" destOrd="2" presId="urn:microsoft.com/office/officeart/2005/8/layout/hList6"/>
    <dgm:cxn modelId="{B2B2FCCA-45F2-4665-BBE6-A30E396C175C}" type="presOf" srcId="{C0B0A636-FA95-4A2D-B4FF-CB605E06C4BC}" destId="{B73BF5C9-D30B-4155-810A-CD3735469640}" srcOrd="0" destOrd="0" presId="urn:microsoft.com/office/officeart/2005/8/layout/hList6"/>
    <dgm:cxn modelId="{A0F8BB8B-984E-47C4-9FF4-00680AF77F79}" srcId="{66E30B42-2434-4B03-8753-A64AE3729704}" destId="{144694DB-7603-4BAE-A65F-FED5090695AB}" srcOrd="0" destOrd="0" parTransId="{E806C378-BD93-478D-B6F8-A07F5ABA55C4}" sibTransId="{B256499D-F9AD-447C-A188-6F117A67C40E}"/>
    <dgm:cxn modelId="{3BA22EBC-C6B5-4412-AB41-58FB110CC87E}" type="presOf" srcId="{EBE4E2BC-4739-48B0-A671-3DA88812C51B}" destId="{4CB00208-9FA6-4C1B-A323-B11CFC9EF7C6}" srcOrd="0" destOrd="4" presId="urn:microsoft.com/office/officeart/2005/8/layout/hList6"/>
    <dgm:cxn modelId="{2CF5CAD0-2610-440F-B68B-C430CD589A4E}" type="presOf" srcId="{9DBAADF7-B6E7-4009-A06F-4593D2086D6B}" destId="{1D040961-4540-4A3B-B98C-0DC458531B23}" srcOrd="0" destOrd="0" presId="urn:microsoft.com/office/officeart/2005/8/layout/hList6"/>
    <dgm:cxn modelId="{91E5FD56-0FE0-4C79-BC3E-AA5956716B87}" type="presOf" srcId="{FBD23659-BAF4-4828-B2F8-BBD680057B0C}" destId="{127A83E4-CF2E-4C1C-9851-C974EFD41172}" srcOrd="0" destOrd="0" presId="urn:microsoft.com/office/officeart/2005/8/layout/hList6"/>
    <dgm:cxn modelId="{95326E97-CC53-4779-9FCE-F7E71F96C271}" srcId="{FBD23659-BAF4-4828-B2F8-BBD680057B0C}" destId="{88E4B282-07F0-47D0-9787-F8C6106AAFB8}" srcOrd="1" destOrd="0" parTransId="{63B4C87A-F1DB-4976-88C6-92F6E4DBF23B}" sibTransId="{280F1BE0-D073-451E-83DA-03B85858E459}"/>
    <dgm:cxn modelId="{E51BE91C-1E07-4948-984E-558D1FFFC0D1}" srcId="{66E30B42-2434-4B03-8753-A64AE3729704}" destId="{8F0C6E30-973C-4A86-B723-55E4E49A9E75}" srcOrd="1" destOrd="0" parTransId="{C4E782E6-9ED7-4E7B-BCB9-5B1B51F21B23}" sibTransId="{63838CF0-403A-41C0-B050-8DAD5D39F735}"/>
    <dgm:cxn modelId="{35D1BEB6-D4AF-4111-A1D7-50D016BCB23D}" srcId="{61F096B7-862C-4030-B110-87F0217C4658}" destId="{300F5EC9-8595-4BEF-96D5-5A970D4F372A}" srcOrd="0" destOrd="0" parTransId="{FB995BF4-C35D-4CBB-AD8D-793480AE5F95}" sibTransId="{B52A7E6C-05F8-4DFC-9A79-EF3C49B73CB1}"/>
    <dgm:cxn modelId="{F5451857-FFFA-4EEA-A210-B893FAEE436B}" srcId="{66E30B42-2434-4B03-8753-A64AE3729704}" destId="{23C3FC9C-2125-461E-ABA8-9A2D7041DD46}" srcOrd="2" destOrd="0" parTransId="{9A5389A1-DB93-4BC7-9B5C-53700E5E096D}" sibTransId="{8D3CFC92-3A72-44E3-8113-3002B4FCD246}"/>
    <dgm:cxn modelId="{5EF486FF-54ED-4210-A086-5FEE6F54843A}" type="presOf" srcId="{8F0C6E30-973C-4A86-B723-55E4E49A9E75}" destId="{F893B536-02DF-4454-B016-4AAB3672A257}" srcOrd="0" destOrd="2" presId="urn:microsoft.com/office/officeart/2005/8/layout/hList6"/>
    <dgm:cxn modelId="{0F40EFE1-F2CD-43E1-BD1D-F1DB7385CCA0}" srcId="{9DBAADF7-B6E7-4009-A06F-4593D2086D6B}" destId="{66E30B42-2434-4B03-8753-A64AE3729704}" srcOrd="1" destOrd="0" parTransId="{8E720D2C-9E20-40CF-A70B-343DE37CD60C}" sibTransId="{55E09A8E-D13E-4451-B1C9-B30D5D24E901}"/>
    <dgm:cxn modelId="{87873A37-1CF5-4DA5-A922-97228A0E2928}" srcId="{C0B0A636-FA95-4A2D-B4FF-CB605E06C4BC}" destId="{36AE4CFE-A1C2-43AA-9255-B31A44169CBF}" srcOrd="3" destOrd="0" parTransId="{10BD01A6-589F-4A3E-980B-7C7C15B285F0}" sibTransId="{D296229B-24E9-4987-9071-0C6DDADA2B1B}"/>
    <dgm:cxn modelId="{D7F8D349-5A6B-4108-AC95-70235D10A81C}" srcId="{61F096B7-862C-4030-B110-87F0217C4658}" destId="{52EF118B-0159-425A-ACB0-255782A4F06F}" srcOrd="1" destOrd="0" parTransId="{08212CB8-F6C5-4ED2-B71D-2895F3B076C1}" sibTransId="{363EF44F-CD9F-47AD-AC29-3E520200FF6A}"/>
    <dgm:cxn modelId="{2D864DCD-8032-480D-9911-FB1E043AC284}" srcId="{C0B0A636-FA95-4A2D-B4FF-CB605E06C4BC}" destId="{541BADA2-E822-4048-A6BA-BFF6977777B9}" srcOrd="0" destOrd="0" parTransId="{B1BD70AC-0567-4C26-9BAA-3B6A700CC662}" sibTransId="{DA069F3E-79AA-45D0-A409-F704839A0FC3}"/>
    <dgm:cxn modelId="{679B309B-183C-48B8-B491-4989E45A22F7}" type="presOf" srcId="{23C3FC9C-2125-461E-ABA8-9A2D7041DD46}" destId="{F893B536-02DF-4454-B016-4AAB3672A257}" srcOrd="0" destOrd="3" presId="urn:microsoft.com/office/officeart/2005/8/layout/hList6"/>
    <dgm:cxn modelId="{CD2D4FC3-28A1-4EC0-BA50-7F98D7504116}" srcId="{C0B0A636-FA95-4A2D-B4FF-CB605E06C4BC}" destId="{C509941D-2F7D-411E-8579-77B16BF5C883}" srcOrd="1" destOrd="0" parTransId="{2D84C2E6-2615-4DB8-86B2-9EA00C76D759}" sibTransId="{FDE2AAC4-2EEB-4E3C-9210-F1D50A61295F}"/>
    <dgm:cxn modelId="{2B42FC1F-9FA2-4BB8-BACC-78123B2DE7EF}" srcId="{9DBAADF7-B6E7-4009-A06F-4593D2086D6B}" destId="{FBD23659-BAF4-4828-B2F8-BBD680057B0C}" srcOrd="3" destOrd="0" parTransId="{E1F5BE3F-FCC0-42BC-9EE9-7235C3694B11}" sibTransId="{BE57C2BB-AB17-4660-B50D-0DF1E698A557}"/>
    <dgm:cxn modelId="{CD82FF70-214A-48E4-A017-5F4E5902D748}" srcId="{66E30B42-2434-4B03-8753-A64AE3729704}" destId="{9102E519-7764-4906-8432-9E715885B55A}" srcOrd="4" destOrd="0" parTransId="{6349BA1E-1D14-4882-8ABB-DC45E3AE170B}" sibTransId="{94A38CF8-7F87-4F2A-83ED-4FF745D77F00}"/>
    <dgm:cxn modelId="{3EF8817A-9677-47E5-9316-4C712E84A304}" srcId="{66E30B42-2434-4B03-8753-A64AE3729704}" destId="{09F60164-9170-4EA0-A63D-3A41AFBA398A}" srcOrd="3" destOrd="0" parTransId="{D0F102EA-8047-4E3E-AE69-FD8AD41F12A8}" sibTransId="{017A33C5-7125-4186-B8BA-8BFD81D36175}"/>
    <dgm:cxn modelId="{DBED023D-1D33-40C4-B86C-63B23394F439}" srcId="{FBD23659-BAF4-4828-B2F8-BBD680057B0C}" destId="{E8AFDB0A-67CD-498F-9CFD-F2EAFE42C182}" srcOrd="0" destOrd="0" parTransId="{00EF7BBF-F592-492D-A5A7-4D46AF14C2A6}" sibTransId="{C7B37BE5-9405-4409-A475-73FD42478F31}"/>
    <dgm:cxn modelId="{5EDF1779-0C20-4F3F-8789-BF9518C6B969}" type="presParOf" srcId="{1D040961-4540-4A3B-B98C-0DC458531B23}" destId="{4CB00208-9FA6-4C1B-A323-B11CFC9EF7C6}" srcOrd="0" destOrd="0" presId="urn:microsoft.com/office/officeart/2005/8/layout/hList6"/>
    <dgm:cxn modelId="{1A4F9457-8873-4759-BFBF-2F545E846170}" type="presParOf" srcId="{1D040961-4540-4A3B-B98C-0DC458531B23}" destId="{6C3A4BCE-3027-4832-94B6-A890E3795DEE}" srcOrd="1" destOrd="0" presId="urn:microsoft.com/office/officeart/2005/8/layout/hList6"/>
    <dgm:cxn modelId="{9443C972-ADFB-457C-B00A-BF87904F2C82}" type="presParOf" srcId="{1D040961-4540-4A3B-B98C-0DC458531B23}" destId="{F893B536-02DF-4454-B016-4AAB3672A257}" srcOrd="2" destOrd="0" presId="urn:microsoft.com/office/officeart/2005/8/layout/hList6"/>
    <dgm:cxn modelId="{9D164AC6-58D2-49D2-9C9F-08C8011B654E}" type="presParOf" srcId="{1D040961-4540-4A3B-B98C-0DC458531B23}" destId="{837C327D-3422-403D-AC2F-EBAC2CF3E13E}" srcOrd="3" destOrd="0" presId="urn:microsoft.com/office/officeart/2005/8/layout/hList6"/>
    <dgm:cxn modelId="{02D22F7C-1AFC-4A3A-911F-02679F3124E4}" type="presParOf" srcId="{1D040961-4540-4A3B-B98C-0DC458531B23}" destId="{B73BF5C9-D30B-4155-810A-CD3735469640}" srcOrd="4" destOrd="0" presId="urn:microsoft.com/office/officeart/2005/8/layout/hList6"/>
    <dgm:cxn modelId="{90E1A183-338F-471D-A75F-3D71887B37BD}" type="presParOf" srcId="{1D040961-4540-4A3B-B98C-0DC458531B23}" destId="{7BB079E6-8D70-476E-AB3B-BDA59761CA11}" srcOrd="5" destOrd="0" presId="urn:microsoft.com/office/officeart/2005/8/layout/hList6"/>
    <dgm:cxn modelId="{588B3017-99B5-4994-BC2D-727E3B51C07B}" type="presParOf" srcId="{1D040961-4540-4A3B-B98C-0DC458531B23}" destId="{127A83E4-CF2E-4C1C-9851-C974EFD41172}"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1C17FF-55A4-4A89-A8A8-EBD9387A726A}" type="doc">
      <dgm:prSet loTypeId="urn:microsoft.com/office/officeart/2005/8/layout/hList1" loCatId="list" qsTypeId="urn:microsoft.com/office/officeart/2005/8/quickstyle/simple1#1" qsCatId="simple" csTypeId="urn:microsoft.com/office/officeart/2005/8/colors/accent1_2#1" csCatId="accent1" phldr="1"/>
      <dgm:spPr/>
      <dgm:t>
        <a:bodyPr/>
        <a:lstStyle/>
        <a:p>
          <a:endParaRPr lang="en-GB"/>
        </a:p>
      </dgm:t>
    </dgm:pt>
    <dgm:pt modelId="{5A981179-2619-4FCF-87B3-30DC236250F2}">
      <dgm:prSet phldrT="[Text]"/>
      <dgm:spPr>
        <a:solidFill>
          <a:srgbClr val="00788A"/>
        </a:solidFill>
        <a:ln>
          <a:solidFill>
            <a:srgbClr val="00788A"/>
          </a:solidFill>
        </a:ln>
      </dgm:spPr>
      <dgm:t>
        <a:bodyPr/>
        <a:lstStyle/>
        <a:p>
          <a:pPr algn="l"/>
          <a:r>
            <a:rPr lang="en-GB" b="1" dirty="0">
              <a:solidFill>
                <a:schemeClr val="accent4">
                  <a:lumMod val="50000"/>
                </a:schemeClr>
              </a:solidFill>
              <a:latin typeface="Arial" panose="020B0604020202020204" pitchFamily="34" charset="0"/>
              <a:cs typeface="Arial" panose="020B0604020202020204" pitchFamily="34" charset="0"/>
            </a:rPr>
            <a:t>Impact template (REF3a)</a:t>
          </a:r>
        </a:p>
      </dgm:t>
    </dgm:pt>
    <dgm:pt modelId="{B6986371-B858-417D-96D4-ED2D4FB79743}" type="parTrans" cxnId="{350CA965-B029-43B9-ACCF-8C6A0B22B881}">
      <dgm:prSet/>
      <dgm:spPr/>
      <dgm:t>
        <a:bodyPr/>
        <a:lstStyle/>
        <a:p>
          <a:pPr algn="l"/>
          <a:endParaRPr lang="en-GB"/>
        </a:p>
      </dgm:t>
    </dgm:pt>
    <dgm:pt modelId="{9DF87E4A-15FF-4467-9C06-57FF1B28E6F4}" type="sibTrans" cxnId="{350CA965-B029-43B9-ACCF-8C6A0B22B881}">
      <dgm:prSet/>
      <dgm:spPr/>
      <dgm:t>
        <a:bodyPr/>
        <a:lstStyle/>
        <a:p>
          <a:pPr algn="l"/>
          <a:endParaRPr lang="en-GB"/>
        </a:p>
      </dgm:t>
    </dgm:pt>
    <dgm:pt modelId="{B1C98317-56A9-4EE5-8E6F-317C24FD7677}">
      <dgm:prSet phldrT="[Text]"/>
      <dgm:spPr>
        <a:solidFill>
          <a:srgbClr val="B9D6D9">
            <a:alpha val="90000"/>
          </a:srgbClr>
        </a:solidFill>
        <a:ln>
          <a:solidFill>
            <a:srgbClr val="00788A">
              <a:alpha val="90000"/>
            </a:srgbClr>
          </a:solidFill>
        </a:ln>
      </dgm:spPr>
      <dgm:t>
        <a:bodyPr/>
        <a:lstStyle/>
        <a:p>
          <a:pPr marL="144000" marR="0" indent="-144000" algn="l" defTabSz="914400" eaLnBrk="1" fontAlgn="auto" latinLnBrk="0" hangingPunct="1">
            <a:lnSpc>
              <a:spcPct val="100000"/>
            </a:lnSpc>
            <a:spcBef>
              <a:spcPts val="600"/>
            </a:spcBef>
            <a:spcAft>
              <a:spcPts val="1200"/>
            </a:spcAft>
            <a:buClrTx/>
            <a:buSzTx/>
            <a:buFont typeface="Arial" panose="020B0604020202020204" pitchFamily="34" charset="0"/>
            <a:buChar char="•"/>
            <a:tabLst/>
            <a:defRPr/>
          </a:pPr>
          <a:r>
            <a:rPr lang="en-GB" dirty="0">
              <a:solidFill>
                <a:schemeClr val="accent4">
                  <a:lumMod val="50000"/>
                </a:schemeClr>
              </a:solidFill>
              <a:latin typeface="Arial" panose="020B0604020202020204" pitchFamily="34" charset="0"/>
              <a:cs typeface="Arial" panose="020B0604020202020204" pitchFamily="34" charset="0"/>
            </a:rPr>
            <a:t>Sets out the submitted unit’s general approach to enabling impact from its research</a:t>
          </a:r>
        </a:p>
      </dgm:t>
    </dgm:pt>
    <dgm:pt modelId="{748BAB3C-35D4-4950-9F36-4680F4262308}" type="parTrans" cxnId="{1A1C5F6C-9ABD-4DFD-AA47-A5016E8CB586}">
      <dgm:prSet/>
      <dgm:spPr/>
      <dgm:t>
        <a:bodyPr/>
        <a:lstStyle/>
        <a:p>
          <a:pPr algn="l"/>
          <a:endParaRPr lang="en-GB"/>
        </a:p>
      </dgm:t>
    </dgm:pt>
    <dgm:pt modelId="{BAE2BFA4-F8B3-4685-BA26-DFF1B7EA22D5}" type="sibTrans" cxnId="{1A1C5F6C-9ABD-4DFD-AA47-A5016E8CB586}">
      <dgm:prSet/>
      <dgm:spPr/>
      <dgm:t>
        <a:bodyPr/>
        <a:lstStyle/>
        <a:p>
          <a:pPr algn="l"/>
          <a:endParaRPr lang="en-GB"/>
        </a:p>
      </dgm:t>
    </dgm:pt>
    <dgm:pt modelId="{8CC3D057-DF01-4F4C-9DE4-8EF6CF414FE4}">
      <dgm:prSet phldrT="[Text]"/>
      <dgm:spPr>
        <a:solidFill>
          <a:srgbClr val="00788A"/>
        </a:solidFill>
        <a:ln>
          <a:solidFill>
            <a:srgbClr val="00788A"/>
          </a:solidFill>
        </a:ln>
      </dgm:spPr>
      <dgm:t>
        <a:bodyPr/>
        <a:lstStyle/>
        <a:p>
          <a:pPr algn="l"/>
          <a:r>
            <a:rPr lang="en-GB" b="1" dirty="0">
              <a:solidFill>
                <a:schemeClr val="accent4">
                  <a:lumMod val="50000"/>
                </a:schemeClr>
              </a:solidFill>
              <a:latin typeface="Arial" panose="020B0604020202020204" pitchFamily="34" charset="0"/>
              <a:cs typeface="Arial" panose="020B0604020202020204" pitchFamily="34" charset="0"/>
            </a:rPr>
            <a:t>Case studies (REF3b)</a:t>
          </a:r>
        </a:p>
      </dgm:t>
    </dgm:pt>
    <dgm:pt modelId="{55948DA8-C58E-42A9-8BC1-C146083B2BFE}" type="parTrans" cxnId="{C2B3C87B-C5F0-4F4B-9078-F47C9444CF75}">
      <dgm:prSet/>
      <dgm:spPr/>
      <dgm:t>
        <a:bodyPr/>
        <a:lstStyle/>
        <a:p>
          <a:pPr algn="l"/>
          <a:endParaRPr lang="en-GB"/>
        </a:p>
      </dgm:t>
    </dgm:pt>
    <dgm:pt modelId="{C9FE304A-043B-448D-BA8A-7BCD9AF351CD}" type="sibTrans" cxnId="{C2B3C87B-C5F0-4F4B-9078-F47C9444CF75}">
      <dgm:prSet/>
      <dgm:spPr/>
      <dgm:t>
        <a:bodyPr/>
        <a:lstStyle/>
        <a:p>
          <a:pPr algn="l"/>
          <a:endParaRPr lang="en-GB"/>
        </a:p>
      </dgm:t>
    </dgm:pt>
    <dgm:pt modelId="{C7AEA8D3-66E9-4FEB-A755-96F9E49E3130}">
      <dgm:prSet phldrT="[Text]"/>
      <dgm:spPr>
        <a:solidFill>
          <a:srgbClr val="B9D6D9">
            <a:alpha val="90000"/>
          </a:srgbClr>
        </a:solidFill>
        <a:ln>
          <a:solidFill>
            <a:srgbClr val="00788A">
              <a:alpha val="90000"/>
            </a:srgbClr>
          </a:solidFill>
        </a:ln>
      </dgm:spPr>
      <dgm:t>
        <a:bodyPr/>
        <a:lstStyle/>
        <a:p>
          <a:pPr marL="144000" indent="-144000" algn="l" defTabSz="889000">
            <a:lnSpc>
              <a:spcPct val="100000"/>
            </a:lnSpc>
            <a:spcBef>
              <a:spcPts val="600"/>
            </a:spcBef>
            <a:spcAft>
              <a:spcPts val="1200"/>
            </a:spcAft>
            <a:buFont typeface="Arial" panose="020B0604020202020204" pitchFamily="34" charset="0"/>
            <a:buChar char="•"/>
          </a:pPr>
          <a:r>
            <a:rPr lang="en-GB" dirty="0">
              <a:solidFill>
                <a:schemeClr val="accent4">
                  <a:lumMod val="50000"/>
                </a:schemeClr>
              </a:solidFill>
              <a:latin typeface="Arial" panose="020B0604020202020204" pitchFamily="34" charset="0"/>
              <a:cs typeface="Arial" panose="020B0604020202020204" pitchFamily="34" charset="0"/>
            </a:rPr>
            <a:t>Contributed 20% to the impact sub-profile</a:t>
          </a:r>
        </a:p>
      </dgm:t>
    </dgm:pt>
    <dgm:pt modelId="{2324C3F9-6D4C-4315-8912-B6CFBFA13DC1}" type="parTrans" cxnId="{2822A56F-2E19-427B-A29E-AA905EE0DE2E}">
      <dgm:prSet/>
      <dgm:spPr/>
      <dgm:t>
        <a:bodyPr/>
        <a:lstStyle/>
        <a:p>
          <a:pPr algn="l"/>
          <a:endParaRPr lang="en-GB"/>
        </a:p>
      </dgm:t>
    </dgm:pt>
    <dgm:pt modelId="{771F2BE8-4ACA-4A1C-A84E-543FCA4EBC55}" type="sibTrans" cxnId="{2822A56F-2E19-427B-A29E-AA905EE0DE2E}">
      <dgm:prSet/>
      <dgm:spPr/>
      <dgm:t>
        <a:bodyPr/>
        <a:lstStyle/>
        <a:p>
          <a:pPr algn="l"/>
          <a:endParaRPr lang="en-GB"/>
        </a:p>
      </dgm:t>
    </dgm:pt>
    <dgm:pt modelId="{E171B819-2089-429E-AFF2-DBF5CAFE9C91}">
      <dgm:prSet phldrT="[Text]"/>
      <dgm:spPr>
        <a:solidFill>
          <a:srgbClr val="B9D6D9">
            <a:alpha val="90000"/>
          </a:srgbClr>
        </a:solidFill>
        <a:ln>
          <a:solidFill>
            <a:srgbClr val="00788A">
              <a:alpha val="90000"/>
            </a:srgbClr>
          </a:solidFill>
        </a:ln>
      </dgm:spPr>
      <dgm:t>
        <a:bodyPr/>
        <a:lstStyle/>
        <a:p>
          <a:pPr marL="144000" indent="-144000" algn="l" defTabSz="889000">
            <a:lnSpc>
              <a:spcPct val="100000"/>
            </a:lnSpc>
            <a:spcBef>
              <a:spcPts val="600"/>
            </a:spcBef>
            <a:spcAft>
              <a:spcPts val="1200"/>
            </a:spcAft>
            <a:buNone/>
          </a:pPr>
          <a:endParaRPr lang="en-GB" dirty="0"/>
        </a:p>
      </dgm:t>
    </dgm:pt>
    <dgm:pt modelId="{42E10E28-994B-46ED-9BF8-F1CBC5B40EFA}" type="parTrans" cxnId="{B8973C4D-6723-458E-A883-5AFC8D1BF5C9}">
      <dgm:prSet/>
      <dgm:spPr/>
      <dgm:t>
        <a:bodyPr/>
        <a:lstStyle/>
        <a:p>
          <a:endParaRPr lang="en-GB"/>
        </a:p>
      </dgm:t>
    </dgm:pt>
    <dgm:pt modelId="{90583245-4871-473A-9F04-0DC4DFE308F4}" type="sibTrans" cxnId="{B8973C4D-6723-458E-A883-5AFC8D1BF5C9}">
      <dgm:prSet/>
      <dgm:spPr/>
      <dgm:t>
        <a:bodyPr/>
        <a:lstStyle/>
        <a:p>
          <a:endParaRPr lang="en-GB"/>
        </a:p>
      </dgm:t>
    </dgm:pt>
    <dgm:pt modelId="{4A4CE68D-223B-4F81-8EF7-5C3FFFD85858}">
      <dgm:prSet phldrT="[Text]"/>
      <dgm:spPr>
        <a:solidFill>
          <a:srgbClr val="B9D6D9">
            <a:alpha val="90000"/>
          </a:srgbClr>
        </a:solidFill>
        <a:ln>
          <a:solidFill>
            <a:srgbClr val="00788A">
              <a:alpha val="90000"/>
            </a:srgbClr>
          </a:solidFill>
        </a:ln>
      </dgm:spPr>
      <dgm:t>
        <a:bodyPr/>
        <a:lstStyle/>
        <a:p>
          <a:pPr marL="144000" indent="-144000" algn="l">
            <a:lnSpc>
              <a:spcPct val="100000"/>
            </a:lnSpc>
            <a:spcBef>
              <a:spcPts val="600"/>
            </a:spcBef>
            <a:spcAft>
              <a:spcPts val="1200"/>
            </a:spcAft>
          </a:pPr>
          <a:r>
            <a:rPr lang="en-GB" dirty="0">
              <a:solidFill>
                <a:schemeClr val="accent4">
                  <a:lumMod val="50000"/>
                </a:schemeClr>
              </a:solidFill>
              <a:latin typeface="Arial" panose="020B0604020202020204" pitchFamily="34" charset="0"/>
              <a:cs typeface="Arial" panose="020B0604020202020204" pitchFamily="34" charset="0"/>
            </a:rPr>
            <a:t>Specific examples of impacts that were underpinned by the submitted unit’s research</a:t>
          </a:r>
        </a:p>
      </dgm:t>
    </dgm:pt>
    <dgm:pt modelId="{44002093-3F3B-4036-B496-6E1CBE5F5CA7}" type="parTrans" cxnId="{9792A744-A0BC-4892-9D8F-0FEB6BB89448}">
      <dgm:prSet/>
      <dgm:spPr/>
      <dgm:t>
        <a:bodyPr/>
        <a:lstStyle/>
        <a:p>
          <a:endParaRPr lang="en-GB"/>
        </a:p>
      </dgm:t>
    </dgm:pt>
    <dgm:pt modelId="{6E9A2943-26D1-4AA1-80ED-773D031C01E6}" type="sibTrans" cxnId="{9792A744-A0BC-4892-9D8F-0FEB6BB89448}">
      <dgm:prSet/>
      <dgm:spPr/>
      <dgm:t>
        <a:bodyPr/>
        <a:lstStyle/>
        <a:p>
          <a:endParaRPr lang="en-GB"/>
        </a:p>
      </dgm:t>
    </dgm:pt>
    <dgm:pt modelId="{C3A5075D-A8ED-499D-9220-18FD34CBFF2C}">
      <dgm:prSet phldrT="[Text]"/>
      <dgm:spPr>
        <a:solidFill>
          <a:srgbClr val="B9D6D9">
            <a:alpha val="90000"/>
          </a:srgbClr>
        </a:solidFill>
        <a:ln>
          <a:solidFill>
            <a:srgbClr val="00788A">
              <a:alpha val="90000"/>
            </a:srgbClr>
          </a:solidFill>
        </a:ln>
      </dgm:spPr>
      <dgm:t>
        <a:bodyPr/>
        <a:lstStyle/>
        <a:p>
          <a:pPr marL="144000" indent="-144000" algn="l">
            <a:lnSpc>
              <a:spcPct val="100000"/>
            </a:lnSpc>
            <a:spcBef>
              <a:spcPts val="600"/>
            </a:spcBef>
            <a:spcAft>
              <a:spcPts val="1200"/>
            </a:spcAft>
          </a:pPr>
          <a:r>
            <a:rPr lang="en-GB" dirty="0">
              <a:solidFill>
                <a:schemeClr val="accent4">
                  <a:lumMod val="50000"/>
                </a:schemeClr>
              </a:solidFill>
              <a:latin typeface="Arial" panose="020B0604020202020204" pitchFamily="34" charset="0"/>
              <a:cs typeface="Arial" panose="020B0604020202020204" pitchFamily="34" charset="0"/>
            </a:rPr>
            <a:t>Contributed 80% to the impact sub-profile</a:t>
          </a:r>
        </a:p>
      </dgm:t>
    </dgm:pt>
    <dgm:pt modelId="{D31593B7-EB57-4F9B-A798-5EA15810E767}" type="parTrans" cxnId="{79E2B3C1-C86B-4B35-ABD8-AAB6A5E28FF8}">
      <dgm:prSet/>
      <dgm:spPr/>
      <dgm:t>
        <a:bodyPr/>
        <a:lstStyle/>
        <a:p>
          <a:endParaRPr lang="en-GB"/>
        </a:p>
      </dgm:t>
    </dgm:pt>
    <dgm:pt modelId="{E7E27C31-AFF0-4A31-A6D9-4093CA9EA432}" type="sibTrans" cxnId="{79E2B3C1-C86B-4B35-ABD8-AAB6A5E28FF8}">
      <dgm:prSet/>
      <dgm:spPr/>
      <dgm:t>
        <a:bodyPr/>
        <a:lstStyle/>
        <a:p>
          <a:endParaRPr lang="en-GB"/>
        </a:p>
      </dgm:t>
    </dgm:pt>
    <dgm:pt modelId="{45FB4591-1C1E-474C-B15A-23FBDAD921E2}">
      <dgm:prSet phldrT="[Text]"/>
      <dgm:spPr>
        <a:solidFill>
          <a:srgbClr val="B9D6D9">
            <a:alpha val="90000"/>
          </a:srgbClr>
        </a:solidFill>
        <a:ln>
          <a:solidFill>
            <a:srgbClr val="00788A">
              <a:alpha val="90000"/>
            </a:srgbClr>
          </a:solidFill>
        </a:ln>
      </dgm:spPr>
      <dgm:t>
        <a:bodyPr/>
        <a:lstStyle/>
        <a:p>
          <a:pPr marL="144000" marR="0" indent="-144000" algn="l" defTabSz="914400" eaLnBrk="1" fontAlgn="auto" latinLnBrk="0" hangingPunct="1">
            <a:lnSpc>
              <a:spcPct val="100000"/>
            </a:lnSpc>
            <a:spcBef>
              <a:spcPts val="600"/>
            </a:spcBef>
            <a:spcAft>
              <a:spcPts val="1200"/>
            </a:spcAft>
            <a:buClrTx/>
            <a:buSzTx/>
            <a:buFont typeface="Arial" panose="020B0604020202020204" pitchFamily="34" charset="0"/>
            <a:buChar char="•"/>
            <a:tabLst/>
            <a:defRPr/>
          </a:pPr>
          <a:r>
            <a:rPr lang="en-GB" dirty="0">
              <a:solidFill>
                <a:schemeClr val="accent4">
                  <a:lumMod val="50000"/>
                </a:schemeClr>
              </a:solidFill>
              <a:latin typeface="Arial" panose="020B0604020202020204" pitchFamily="34" charset="0"/>
              <a:cs typeface="Arial" panose="020B0604020202020204" pitchFamily="34" charset="0"/>
            </a:rPr>
            <a:t>Covered the period 1 Jan 2008 to 31 Jul 2013</a:t>
          </a:r>
        </a:p>
      </dgm:t>
    </dgm:pt>
    <dgm:pt modelId="{720FA090-2EA3-449D-8714-4E2959828234}" type="parTrans" cxnId="{8C31B562-EAA1-4181-B327-CA21A6162427}">
      <dgm:prSet/>
      <dgm:spPr/>
      <dgm:t>
        <a:bodyPr/>
        <a:lstStyle/>
        <a:p>
          <a:endParaRPr lang="en-GB"/>
        </a:p>
      </dgm:t>
    </dgm:pt>
    <dgm:pt modelId="{105BB71B-B914-45A4-8F6F-744B20B4B83D}" type="sibTrans" cxnId="{8C31B562-EAA1-4181-B327-CA21A6162427}">
      <dgm:prSet/>
      <dgm:spPr/>
      <dgm:t>
        <a:bodyPr/>
        <a:lstStyle/>
        <a:p>
          <a:endParaRPr lang="en-GB"/>
        </a:p>
      </dgm:t>
    </dgm:pt>
    <dgm:pt modelId="{E5AAA5FE-C57B-47DA-859E-2587E35DD6D5}">
      <dgm:prSet phldrT="[Text]"/>
      <dgm:spPr>
        <a:solidFill>
          <a:srgbClr val="B9D6D9">
            <a:alpha val="90000"/>
          </a:srgbClr>
        </a:solidFill>
        <a:ln>
          <a:solidFill>
            <a:srgbClr val="00788A">
              <a:alpha val="90000"/>
            </a:srgbClr>
          </a:solidFill>
        </a:ln>
      </dgm:spPr>
      <dgm:t>
        <a:bodyPr/>
        <a:lstStyle/>
        <a:p>
          <a:pPr marL="144000" marR="0" indent="-144000" algn="l" defTabSz="914400" eaLnBrk="1" fontAlgn="auto" latinLnBrk="0" hangingPunct="1">
            <a:lnSpc>
              <a:spcPct val="100000"/>
            </a:lnSpc>
            <a:spcBef>
              <a:spcPts val="600"/>
            </a:spcBef>
            <a:spcAft>
              <a:spcPts val="1200"/>
            </a:spcAft>
            <a:buClrTx/>
            <a:buSzTx/>
            <a:buFont typeface="Arial" panose="020B0604020202020204" pitchFamily="34" charset="0"/>
            <a:buChar char="•"/>
            <a:tabLst/>
            <a:defRPr/>
          </a:pPr>
          <a:r>
            <a:rPr lang="en-GB" dirty="0">
              <a:solidFill>
                <a:schemeClr val="accent4">
                  <a:lumMod val="50000"/>
                </a:schemeClr>
              </a:solidFill>
              <a:latin typeface="Arial" panose="020B0604020202020204" pitchFamily="34" charset="0"/>
              <a:cs typeface="Arial" panose="020B0604020202020204" pitchFamily="34" charset="0"/>
            </a:rPr>
            <a:t>One template per submission – with a page limit depending on the number of staff submitted</a:t>
          </a:r>
        </a:p>
      </dgm:t>
    </dgm:pt>
    <dgm:pt modelId="{5EF41F7F-22D1-4A3B-B659-4976BF439B54}" type="parTrans" cxnId="{2952D5DB-6CF0-4258-A2A4-4A9C1DACCD44}">
      <dgm:prSet/>
      <dgm:spPr/>
      <dgm:t>
        <a:bodyPr/>
        <a:lstStyle/>
        <a:p>
          <a:endParaRPr lang="en-GB"/>
        </a:p>
      </dgm:t>
    </dgm:pt>
    <dgm:pt modelId="{40E7729C-4300-427E-9EE1-D963C0EEB6EE}" type="sibTrans" cxnId="{2952D5DB-6CF0-4258-A2A4-4A9C1DACCD44}">
      <dgm:prSet/>
      <dgm:spPr/>
      <dgm:t>
        <a:bodyPr/>
        <a:lstStyle/>
        <a:p>
          <a:endParaRPr lang="en-GB"/>
        </a:p>
      </dgm:t>
    </dgm:pt>
    <dgm:pt modelId="{22ABEC74-3071-4838-A111-2C0877F22376}">
      <dgm:prSet phldrT="[Text]"/>
      <dgm:spPr>
        <a:solidFill>
          <a:srgbClr val="B9D6D9">
            <a:alpha val="90000"/>
          </a:srgbClr>
        </a:solidFill>
        <a:ln>
          <a:solidFill>
            <a:srgbClr val="00788A">
              <a:alpha val="90000"/>
            </a:srgbClr>
          </a:solidFill>
        </a:ln>
      </dgm:spPr>
      <dgm:t>
        <a:bodyPr/>
        <a:lstStyle/>
        <a:p>
          <a:pPr marL="144000" indent="-144000" algn="l">
            <a:lnSpc>
              <a:spcPct val="100000"/>
            </a:lnSpc>
            <a:spcBef>
              <a:spcPts val="600"/>
            </a:spcBef>
            <a:spcAft>
              <a:spcPts val="1200"/>
            </a:spcAft>
          </a:pPr>
          <a:r>
            <a:rPr lang="en-GB" dirty="0">
              <a:solidFill>
                <a:schemeClr val="accent4">
                  <a:lumMod val="50000"/>
                </a:schemeClr>
              </a:solidFill>
              <a:latin typeface="Arial" panose="020B0604020202020204" pitchFamily="34" charset="0"/>
              <a:cs typeface="Arial" panose="020B0604020202020204" pitchFamily="34" charset="0"/>
            </a:rPr>
            <a:t>Impacts during 1 Jan 2008 to 31 Jul 2013; underpinned by research since 1 Jan 1993</a:t>
          </a:r>
        </a:p>
      </dgm:t>
    </dgm:pt>
    <dgm:pt modelId="{0AB866F4-C651-4309-A82D-44D5A98F0C90}" type="parTrans" cxnId="{A1758C76-3450-4614-9111-EE6392A15916}">
      <dgm:prSet/>
      <dgm:spPr/>
      <dgm:t>
        <a:bodyPr/>
        <a:lstStyle/>
        <a:p>
          <a:endParaRPr lang="en-GB"/>
        </a:p>
      </dgm:t>
    </dgm:pt>
    <dgm:pt modelId="{F5351645-A67A-4187-8164-FB44B7BE8BB8}" type="sibTrans" cxnId="{A1758C76-3450-4614-9111-EE6392A15916}">
      <dgm:prSet/>
      <dgm:spPr/>
      <dgm:t>
        <a:bodyPr/>
        <a:lstStyle/>
        <a:p>
          <a:endParaRPr lang="en-GB"/>
        </a:p>
      </dgm:t>
    </dgm:pt>
    <dgm:pt modelId="{DFC4E99D-7CBD-42D1-9B0E-95F779152AF1}">
      <dgm:prSet phldrT="[Text]"/>
      <dgm:spPr>
        <a:solidFill>
          <a:srgbClr val="B9D6D9">
            <a:alpha val="90000"/>
          </a:srgbClr>
        </a:solidFill>
        <a:ln>
          <a:solidFill>
            <a:srgbClr val="00788A">
              <a:alpha val="90000"/>
            </a:srgbClr>
          </a:solidFill>
        </a:ln>
      </dgm:spPr>
      <dgm:t>
        <a:bodyPr/>
        <a:lstStyle/>
        <a:p>
          <a:pPr marL="144000" indent="-144000" algn="l">
            <a:lnSpc>
              <a:spcPct val="100000"/>
            </a:lnSpc>
            <a:spcBef>
              <a:spcPts val="600"/>
            </a:spcBef>
            <a:spcAft>
              <a:spcPts val="1200"/>
            </a:spcAft>
          </a:pPr>
          <a:r>
            <a:rPr lang="en-GB" dirty="0">
              <a:solidFill>
                <a:schemeClr val="accent4">
                  <a:lumMod val="50000"/>
                </a:schemeClr>
              </a:solidFill>
              <a:latin typeface="Arial" panose="020B0604020202020204" pitchFamily="34" charset="0"/>
              <a:cs typeface="Arial" panose="020B0604020202020204" pitchFamily="34" charset="0"/>
            </a:rPr>
            <a:t>The number of case studies required depends on the number of staff submitted</a:t>
          </a:r>
        </a:p>
      </dgm:t>
    </dgm:pt>
    <dgm:pt modelId="{86A64A58-988A-45DB-BA92-D5DBD1FD7573}" type="parTrans" cxnId="{5FEBF3B9-28DA-4696-9797-E48A6E520D8D}">
      <dgm:prSet/>
      <dgm:spPr/>
      <dgm:t>
        <a:bodyPr/>
        <a:lstStyle/>
        <a:p>
          <a:endParaRPr lang="en-GB"/>
        </a:p>
      </dgm:t>
    </dgm:pt>
    <dgm:pt modelId="{BD1AA0F9-DD13-4950-AA96-C41EB504F3FC}" type="sibTrans" cxnId="{5FEBF3B9-28DA-4696-9797-E48A6E520D8D}">
      <dgm:prSet/>
      <dgm:spPr/>
      <dgm:t>
        <a:bodyPr/>
        <a:lstStyle/>
        <a:p>
          <a:endParaRPr lang="en-GB"/>
        </a:p>
      </dgm:t>
    </dgm:pt>
    <dgm:pt modelId="{D1C7E2BE-FFBF-41FF-8799-4717B624E7D0}" type="pres">
      <dgm:prSet presAssocID="{9E1C17FF-55A4-4A89-A8A8-EBD9387A726A}" presName="Name0" presStyleCnt="0">
        <dgm:presLayoutVars>
          <dgm:dir/>
          <dgm:animLvl val="lvl"/>
          <dgm:resizeHandles val="exact"/>
        </dgm:presLayoutVars>
      </dgm:prSet>
      <dgm:spPr/>
      <dgm:t>
        <a:bodyPr/>
        <a:lstStyle/>
        <a:p>
          <a:endParaRPr lang="nl-NL"/>
        </a:p>
      </dgm:t>
    </dgm:pt>
    <dgm:pt modelId="{2ACF8B85-EF07-4B02-9EAE-0B9A6E3FC0C1}" type="pres">
      <dgm:prSet presAssocID="{5A981179-2619-4FCF-87B3-30DC236250F2}" presName="composite" presStyleCnt="0"/>
      <dgm:spPr/>
    </dgm:pt>
    <dgm:pt modelId="{90D67F4F-A2D9-4131-8BB9-08E537DD785D}" type="pres">
      <dgm:prSet presAssocID="{5A981179-2619-4FCF-87B3-30DC236250F2}" presName="parTx" presStyleLbl="alignNode1" presStyleIdx="0" presStyleCnt="2">
        <dgm:presLayoutVars>
          <dgm:chMax val="0"/>
          <dgm:chPref val="0"/>
          <dgm:bulletEnabled val="1"/>
        </dgm:presLayoutVars>
      </dgm:prSet>
      <dgm:spPr/>
      <dgm:t>
        <a:bodyPr/>
        <a:lstStyle/>
        <a:p>
          <a:endParaRPr lang="nl-NL"/>
        </a:p>
      </dgm:t>
    </dgm:pt>
    <dgm:pt modelId="{9E079ABB-3823-4D0A-9379-2790EFBC7242}" type="pres">
      <dgm:prSet presAssocID="{5A981179-2619-4FCF-87B3-30DC236250F2}" presName="desTx" presStyleLbl="alignAccFollowNode1" presStyleIdx="0" presStyleCnt="2">
        <dgm:presLayoutVars>
          <dgm:bulletEnabled val="1"/>
        </dgm:presLayoutVars>
      </dgm:prSet>
      <dgm:spPr/>
      <dgm:t>
        <a:bodyPr/>
        <a:lstStyle/>
        <a:p>
          <a:endParaRPr lang="nl-NL"/>
        </a:p>
      </dgm:t>
    </dgm:pt>
    <dgm:pt modelId="{02B9522B-827C-4270-8BAE-88C6F546BAA4}" type="pres">
      <dgm:prSet presAssocID="{9DF87E4A-15FF-4467-9C06-57FF1B28E6F4}" presName="space" presStyleCnt="0"/>
      <dgm:spPr/>
    </dgm:pt>
    <dgm:pt modelId="{89A3AD97-8A3F-430F-B9A2-1B30BAEECAE8}" type="pres">
      <dgm:prSet presAssocID="{8CC3D057-DF01-4F4C-9DE4-8EF6CF414FE4}" presName="composite" presStyleCnt="0"/>
      <dgm:spPr/>
    </dgm:pt>
    <dgm:pt modelId="{AADEA7FE-E5A4-4941-8F65-EDAF538EC064}" type="pres">
      <dgm:prSet presAssocID="{8CC3D057-DF01-4F4C-9DE4-8EF6CF414FE4}" presName="parTx" presStyleLbl="alignNode1" presStyleIdx="1" presStyleCnt="2">
        <dgm:presLayoutVars>
          <dgm:chMax val="0"/>
          <dgm:chPref val="0"/>
          <dgm:bulletEnabled val="1"/>
        </dgm:presLayoutVars>
      </dgm:prSet>
      <dgm:spPr/>
      <dgm:t>
        <a:bodyPr/>
        <a:lstStyle/>
        <a:p>
          <a:endParaRPr lang="nl-NL"/>
        </a:p>
      </dgm:t>
    </dgm:pt>
    <dgm:pt modelId="{BB7250A0-E9A2-4A24-9B38-B7594CA02CD6}" type="pres">
      <dgm:prSet presAssocID="{8CC3D057-DF01-4F4C-9DE4-8EF6CF414FE4}" presName="desTx" presStyleLbl="alignAccFollowNode1" presStyleIdx="1" presStyleCnt="2">
        <dgm:presLayoutVars>
          <dgm:bulletEnabled val="1"/>
        </dgm:presLayoutVars>
      </dgm:prSet>
      <dgm:spPr/>
      <dgm:t>
        <a:bodyPr/>
        <a:lstStyle/>
        <a:p>
          <a:endParaRPr lang="nl-NL"/>
        </a:p>
      </dgm:t>
    </dgm:pt>
  </dgm:ptLst>
  <dgm:cxnLst>
    <dgm:cxn modelId="{BAC04F68-145C-451B-9BC7-E0CD34588FD6}" type="presOf" srcId="{5A981179-2619-4FCF-87B3-30DC236250F2}" destId="{90D67F4F-A2D9-4131-8BB9-08E537DD785D}" srcOrd="0" destOrd="0" presId="urn:microsoft.com/office/officeart/2005/8/layout/hList1"/>
    <dgm:cxn modelId="{C2B3C87B-C5F0-4F4B-9078-F47C9444CF75}" srcId="{9E1C17FF-55A4-4A89-A8A8-EBD9387A726A}" destId="{8CC3D057-DF01-4F4C-9DE4-8EF6CF414FE4}" srcOrd="1" destOrd="0" parTransId="{55948DA8-C58E-42A9-8BC1-C146083B2BFE}" sibTransId="{C9FE304A-043B-448D-BA8A-7BCD9AF351CD}"/>
    <dgm:cxn modelId="{A1758C76-3450-4614-9111-EE6392A15916}" srcId="{8CC3D057-DF01-4F4C-9DE4-8EF6CF414FE4}" destId="{22ABEC74-3071-4838-A111-2C0877F22376}" srcOrd="2" destOrd="0" parTransId="{0AB866F4-C651-4309-A82D-44D5A98F0C90}" sibTransId="{F5351645-A67A-4187-8164-FB44B7BE8BB8}"/>
    <dgm:cxn modelId="{5FEBF3B9-28DA-4696-9797-E48A6E520D8D}" srcId="{8CC3D057-DF01-4F4C-9DE4-8EF6CF414FE4}" destId="{DFC4E99D-7CBD-42D1-9B0E-95F779152AF1}" srcOrd="1" destOrd="0" parTransId="{86A64A58-988A-45DB-BA92-D5DBD1FD7573}" sibTransId="{BD1AA0F9-DD13-4950-AA96-C41EB504F3FC}"/>
    <dgm:cxn modelId="{2952D5DB-6CF0-4258-A2A4-4A9C1DACCD44}" srcId="{5A981179-2619-4FCF-87B3-30DC236250F2}" destId="{E5AAA5FE-C57B-47DA-859E-2587E35DD6D5}" srcOrd="1" destOrd="0" parTransId="{5EF41F7F-22D1-4A3B-B659-4976BF439B54}" sibTransId="{40E7729C-4300-427E-9EE1-D963C0EEB6EE}"/>
    <dgm:cxn modelId="{9792A744-A0BC-4892-9D8F-0FEB6BB89448}" srcId="{8CC3D057-DF01-4F4C-9DE4-8EF6CF414FE4}" destId="{4A4CE68D-223B-4F81-8EF7-5C3FFFD85858}" srcOrd="0" destOrd="0" parTransId="{44002093-3F3B-4036-B496-6E1CBE5F5CA7}" sibTransId="{6E9A2943-26D1-4AA1-80ED-773D031C01E6}"/>
    <dgm:cxn modelId="{F53840CA-ABA6-4BE1-B95F-16273320B792}" type="presOf" srcId="{C3A5075D-A8ED-499D-9220-18FD34CBFF2C}" destId="{BB7250A0-E9A2-4A24-9B38-B7594CA02CD6}" srcOrd="0" destOrd="3" presId="urn:microsoft.com/office/officeart/2005/8/layout/hList1"/>
    <dgm:cxn modelId="{46B31116-C4C4-4C39-81C2-1F90B3647159}" type="presOf" srcId="{9E1C17FF-55A4-4A89-A8A8-EBD9387A726A}" destId="{D1C7E2BE-FFBF-41FF-8799-4717B624E7D0}" srcOrd="0" destOrd="0" presId="urn:microsoft.com/office/officeart/2005/8/layout/hList1"/>
    <dgm:cxn modelId="{8C31B562-EAA1-4181-B327-CA21A6162427}" srcId="{5A981179-2619-4FCF-87B3-30DC236250F2}" destId="{45FB4591-1C1E-474C-B15A-23FBDAD921E2}" srcOrd="2" destOrd="0" parTransId="{720FA090-2EA3-449D-8714-4E2959828234}" sibTransId="{105BB71B-B914-45A4-8F6F-744B20B4B83D}"/>
    <dgm:cxn modelId="{DB68A430-880A-4A37-A4C3-1304980E78DC}" type="presOf" srcId="{DFC4E99D-7CBD-42D1-9B0E-95F779152AF1}" destId="{BB7250A0-E9A2-4A24-9B38-B7594CA02CD6}" srcOrd="0" destOrd="1" presId="urn:microsoft.com/office/officeart/2005/8/layout/hList1"/>
    <dgm:cxn modelId="{C09E84F1-1C7F-42E0-920F-19BE87F8DD3A}" type="presOf" srcId="{E171B819-2089-429E-AFF2-DBF5CAFE9C91}" destId="{9E079ABB-3823-4D0A-9379-2790EFBC7242}" srcOrd="0" destOrd="4" presId="urn:microsoft.com/office/officeart/2005/8/layout/hList1"/>
    <dgm:cxn modelId="{C0398C41-7972-42B7-81DF-15E0F0B15B5E}" type="presOf" srcId="{B1C98317-56A9-4EE5-8E6F-317C24FD7677}" destId="{9E079ABB-3823-4D0A-9379-2790EFBC7242}" srcOrd="0" destOrd="0" presId="urn:microsoft.com/office/officeart/2005/8/layout/hList1"/>
    <dgm:cxn modelId="{2822A56F-2E19-427B-A29E-AA905EE0DE2E}" srcId="{5A981179-2619-4FCF-87B3-30DC236250F2}" destId="{C7AEA8D3-66E9-4FEB-A755-96F9E49E3130}" srcOrd="3" destOrd="0" parTransId="{2324C3F9-6D4C-4315-8912-B6CFBFA13DC1}" sibTransId="{771F2BE8-4ACA-4A1C-A84E-543FCA4EBC55}"/>
    <dgm:cxn modelId="{1558685F-1BF8-42C7-BA5D-2CD6026A0EA7}" type="presOf" srcId="{22ABEC74-3071-4838-A111-2C0877F22376}" destId="{BB7250A0-E9A2-4A24-9B38-B7594CA02CD6}" srcOrd="0" destOrd="2" presId="urn:microsoft.com/office/officeart/2005/8/layout/hList1"/>
    <dgm:cxn modelId="{52278FFF-36BF-488A-AB60-21C396514490}" type="presOf" srcId="{4A4CE68D-223B-4F81-8EF7-5C3FFFD85858}" destId="{BB7250A0-E9A2-4A24-9B38-B7594CA02CD6}" srcOrd="0" destOrd="0" presId="urn:microsoft.com/office/officeart/2005/8/layout/hList1"/>
    <dgm:cxn modelId="{79E2B3C1-C86B-4B35-ABD8-AAB6A5E28FF8}" srcId="{8CC3D057-DF01-4F4C-9DE4-8EF6CF414FE4}" destId="{C3A5075D-A8ED-499D-9220-18FD34CBFF2C}" srcOrd="3" destOrd="0" parTransId="{D31593B7-EB57-4F9B-A798-5EA15810E767}" sibTransId="{E7E27C31-AFF0-4A31-A6D9-4093CA9EA432}"/>
    <dgm:cxn modelId="{350CA965-B029-43B9-ACCF-8C6A0B22B881}" srcId="{9E1C17FF-55A4-4A89-A8A8-EBD9387A726A}" destId="{5A981179-2619-4FCF-87B3-30DC236250F2}" srcOrd="0" destOrd="0" parTransId="{B6986371-B858-417D-96D4-ED2D4FB79743}" sibTransId="{9DF87E4A-15FF-4467-9C06-57FF1B28E6F4}"/>
    <dgm:cxn modelId="{019DDE73-C2C9-431D-9AD3-EFDC6E53DDF9}" type="presOf" srcId="{E5AAA5FE-C57B-47DA-859E-2587E35DD6D5}" destId="{9E079ABB-3823-4D0A-9379-2790EFBC7242}" srcOrd="0" destOrd="1" presId="urn:microsoft.com/office/officeart/2005/8/layout/hList1"/>
    <dgm:cxn modelId="{B8973C4D-6723-458E-A883-5AFC8D1BF5C9}" srcId="{5A981179-2619-4FCF-87B3-30DC236250F2}" destId="{E171B819-2089-429E-AFF2-DBF5CAFE9C91}" srcOrd="4" destOrd="0" parTransId="{42E10E28-994B-46ED-9BF8-F1CBC5B40EFA}" sibTransId="{90583245-4871-473A-9F04-0DC4DFE308F4}"/>
    <dgm:cxn modelId="{1A1C5F6C-9ABD-4DFD-AA47-A5016E8CB586}" srcId="{5A981179-2619-4FCF-87B3-30DC236250F2}" destId="{B1C98317-56A9-4EE5-8E6F-317C24FD7677}" srcOrd="0" destOrd="0" parTransId="{748BAB3C-35D4-4950-9F36-4680F4262308}" sibTransId="{BAE2BFA4-F8B3-4685-BA26-DFF1B7EA22D5}"/>
    <dgm:cxn modelId="{01C8999A-0A81-475C-BA6B-3DA67A2CA626}" type="presOf" srcId="{45FB4591-1C1E-474C-B15A-23FBDAD921E2}" destId="{9E079ABB-3823-4D0A-9379-2790EFBC7242}" srcOrd="0" destOrd="2" presId="urn:microsoft.com/office/officeart/2005/8/layout/hList1"/>
    <dgm:cxn modelId="{3A83D0DE-ED35-4CEC-BC81-33EFA0969250}" type="presOf" srcId="{C7AEA8D3-66E9-4FEB-A755-96F9E49E3130}" destId="{9E079ABB-3823-4D0A-9379-2790EFBC7242}" srcOrd="0" destOrd="3" presId="urn:microsoft.com/office/officeart/2005/8/layout/hList1"/>
    <dgm:cxn modelId="{C0B99F25-C76C-438F-8E65-990F01548041}" type="presOf" srcId="{8CC3D057-DF01-4F4C-9DE4-8EF6CF414FE4}" destId="{AADEA7FE-E5A4-4941-8F65-EDAF538EC064}" srcOrd="0" destOrd="0" presId="urn:microsoft.com/office/officeart/2005/8/layout/hList1"/>
    <dgm:cxn modelId="{E181DE83-5D94-42F2-8F91-D371D53536B7}" type="presParOf" srcId="{D1C7E2BE-FFBF-41FF-8799-4717B624E7D0}" destId="{2ACF8B85-EF07-4B02-9EAE-0B9A6E3FC0C1}" srcOrd="0" destOrd="0" presId="urn:microsoft.com/office/officeart/2005/8/layout/hList1"/>
    <dgm:cxn modelId="{9800399C-4045-480C-B7AA-1A9E2A721BC4}" type="presParOf" srcId="{2ACF8B85-EF07-4B02-9EAE-0B9A6E3FC0C1}" destId="{90D67F4F-A2D9-4131-8BB9-08E537DD785D}" srcOrd="0" destOrd="0" presId="urn:microsoft.com/office/officeart/2005/8/layout/hList1"/>
    <dgm:cxn modelId="{19406403-8CA8-4EE6-82C2-FAF45B8C7F10}" type="presParOf" srcId="{2ACF8B85-EF07-4B02-9EAE-0B9A6E3FC0C1}" destId="{9E079ABB-3823-4D0A-9379-2790EFBC7242}" srcOrd="1" destOrd="0" presId="urn:microsoft.com/office/officeart/2005/8/layout/hList1"/>
    <dgm:cxn modelId="{3D44C3F4-7701-4608-BBBB-FD53624F85D9}" type="presParOf" srcId="{D1C7E2BE-FFBF-41FF-8799-4717B624E7D0}" destId="{02B9522B-827C-4270-8BAE-88C6F546BAA4}" srcOrd="1" destOrd="0" presId="urn:microsoft.com/office/officeart/2005/8/layout/hList1"/>
    <dgm:cxn modelId="{09703F5F-8428-4B36-A933-5F13B9B1B7E5}" type="presParOf" srcId="{D1C7E2BE-FFBF-41FF-8799-4717B624E7D0}" destId="{89A3AD97-8A3F-430F-B9A2-1B30BAEECAE8}" srcOrd="2" destOrd="0" presId="urn:microsoft.com/office/officeart/2005/8/layout/hList1"/>
    <dgm:cxn modelId="{07DFCA6F-8A14-497B-864E-D3A53F821C43}" type="presParOf" srcId="{89A3AD97-8A3F-430F-B9A2-1B30BAEECAE8}" destId="{AADEA7FE-E5A4-4941-8F65-EDAF538EC064}" srcOrd="0" destOrd="0" presId="urn:microsoft.com/office/officeart/2005/8/layout/hList1"/>
    <dgm:cxn modelId="{877F0CB7-405F-4294-9DB5-BE04E4E811E4}" type="presParOf" srcId="{89A3AD97-8A3F-430F-B9A2-1B30BAEECAE8}" destId="{BB7250A0-E9A2-4A24-9B38-B7594CA02CD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8A0AF8-4086-471F-AE37-996D9FF23B9F}" type="doc">
      <dgm:prSet loTypeId="urn:microsoft.com/office/officeart/2005/8/layout/radial5" loCatId="relationship" qsTypeId="urn:microsoft.com/office/officeart/2005/8/quickstyle/simple2" qsCatId="simple" csTypeId="urn:microsoft.com/office/officeart/2005/8/colors/accent1_2" csCatId="accent1" phldr="1"/>
      <dgm:spPr/>
    </dgm:pt>
    <dgm:pt modelId="{B446F6BC-5172-4859-A566-44A95760DC44}">
      <dgm:prSet/>
      <dgm:spPr>
        <a:solidFill>
          <a:srgbClr val="B9D6D9"/>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effectLst/>
              <a:latin typeface="Arial" charset="0"/>
            </a:rPr>
            <a:t>Types of impact</a:t>
          </a:r>
          <a:endParaRPr kumimoji="0" lang="en-US" b="1" i="0" u="none" strike="noStrike" cap="none" normalizeH="0" baseline="0" dirty="0">
            <a:ln/>
            <a:effectLst/>
            <a:latin typeface="Arial" charset="0"/>
          </a:endParaRPr>
        </a:p>
      </dgm:t>
    </dgm:pt>
    <dgm:pt modelId="{46F837E0-5A95-4ADA-BD84-46ED3F9F480F}" type="parTrans" cxnId="{06828117-27A3-4AD3-8FCC-ED5179A770EC}">
      <dgm:prSet/>
      <dgm:spPr/>
      <dgm:t>
        <a:bodyPr/>
        <a:lstStyle/>
        <a:p>
          <a:endParaRPr lang="en-GB"/>
        </a:p>
      </dgm:t>
    </dgm:pt>
    <dgm:pt modelId="{D861028F-BF31-44BF-9FCE-7EB944693884}" type="sibTrans" cxnId="{06828117-27A3-4AD3-8FCC-ED5179A770EC}">
      <dgm:prSet/>
      <dgm:spPr/>
      <dgm:t>
        <a:bodyPr/>
        <a:lstStyle/>
        <a:p>
          <a:endParaRPr lang="en-GB"/>
        </a:p>
      </dgm:t>
    </dgm:pt>
    <dgm:pt modelId="{C2168505-42B5-4EDB-BC41-F8CD0E710937}">
      <dgm:prSet custT="1"/>
      <dgm:spPr>
        <a:solidFill>
          <a:srgbClr val="B9D6D9"/>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effectLst/>
              <a:latin typeface="Arial" charset="0"/>
            </a:rPr>
            <a:t>Economic</a:t>
          </a:r>
          <a:endParaRPr kumimoji="0" lang="en-US" sz="1400" b="1" i="0" u="none" strike="noStrike" cap="none" normalizeH="0" baseline="0" dirty="0">
            <a:ln/>
            <a:effectLst/>
            <a:latin typeface="Arial" charset="0"/>
          </a:endParaRPr>
        </a:p>
      </dgm:t>
    </dgm:pt>
    <dgm:pt modelId="{624CA43E-4443-4CE5-B591-733767A1D7E2}" type="parTrans" cxnId="{3839023B-BFAE-40F7-9723-EABC33F2616A}">
      <dgm:prSet/>
      <dgm:spPr>
        <a:solidFill>
          <a:srgbClr val="00788A"/>
        </a:solidFill>
      </dgm:spPr>
      <dgm:t>
        <a:bodyPr/>
        <a:lstStyle/>
        <a:p>
          <a:endParaRPr lang="en-GB"/>
        </a:p>
      </dgm:t>
    </dgm:pt>
    <dgm:pt modelId="{05611370-48D3-4E52-B1BE-11304BB283FC}" type="sibTrans" cxnId="{3839023B-BFAE-40F7-9723-EABC33F2616A}">
      <dgm:prSet/>
      <dgm:spPr/>
      <dgm:t>
        <a:bodyPr/>
        <a:lstStyle/>
        <a:p>
          <a:endParaRPr lang="en-GB"/>
        </a:p>
      </dgm:t>
    </dgm:pt>
    <dgm:pt modelId="{DA1CB2C5-70B3-45C7-9FCC-693B59845879}">
      <dgm:prSet custT="1"/>
      <dgm:spPr>
        <a:solidFill>
          <a:srgbClr val="B9D6D9"/>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effectLst/>
              <a:latin typeface="Arial" charset="0"/>
            </a:rPr>
            <a:t>Social</a:t>
          </a:r>
          <a:endParaRPr kumimoji="0" lang="en-US" sz="1400" b="1" i="0" u="none" strike="noStrike" cap="none" normalizeH="0" baseline="0" dirty="0">
            <a:ln/>
            <a:effectLst/>
            <a:latin typeface="Arial" charset="0"/>
          </a:endParaRPr>
        </a:p>
      </dgm:t>
    </dgm:pt>
    <dgm:pt modelId="{0BECEDE0-4AE8-49B8-A623-87CCC781CA4E}" type="parTrans" cxnId="{06BD1351-5CD2-4BB5-A232-78E89D248FFC}">
      <dgm:prSet/>
      <dgm:spPr>
        <a:solidFill>
          <a:srgbClr val="00788A"/>
        </a:solidFill>
      </dgm:spPr>
      <dgm:t>
        <a:bodyPr/>
        <a:lstStyle/>
        <a:p>
          <a:endParaRPr lang="en-GB"/>
        </a:p>
      </dgm:t>
    </dgm:pt>
    <dgm:pt modelId="{58895E67-84EC-4E73-B22B-66357E08D4E7}" type="sibTrans" cxnId="{06BD1351-5CD2-4BB5-A232-78E89D248FFC}">
      <dgm:prSet/>
      <dgm:spPr/>
      <dgm:t>
        <a:bodyPr/>
        <a:lstStyle/>
        <a:p>
          <a:endParaRPr lang="en-GB"/>
        </a:p>
      </dgm:t>
    </dgm:pt>
    <dgm:pt modelId="{79F62D23-AE9C-4AA6-A5B9-ADB022F27EC8}">
      <dgm:prSet custT="1"/>
      <dgm:spPr>
        <a:solidFill>
          <a:srgbClr val="B9D6D9"/>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effectLst/>
              <a:latin typeface="Arial" charset="0"/>
            </a:rPr>
            <a:t>Public policy &amp; services</a:t>
          </a:r>
          <a:endParaRPr kumimoji="0" lang="en-US" sz="1400" b="1" i="0" u="none" strike="noStrike" cap="none" normalizeH="0" baseline="0" dirty="0">
            <a:ln/>
            <a:effectLst/>
            <a:latin typeface="Arial" charset="0"/>
          </a:endParaRPr>
        </a:p>
      </dgm:t>
    </dgm:pt>
    <dgm:pt modelId="{3A3C0468-842B-494F-8963-621788F5478F}" type="parTrans" cxnId="{AECC9EB3-4924-437B-A500-22417B282E65}">
      <dgm:prSet/>
      <dgm:spPr>
        <a:solidFill>
          <a:srgbClr val="00788A"/>
        </a:solidFill>
      </dgm:spPr>
      <dgm:t>
        <a:bodyPr/>
        <a:lstStyle/>
        <a:p>
          <a:endParaRPr lang="en-GB"/>
        </a:p>
      </dgm:t>
    </dgm:pt>
    <dgm:pt modelId="{26A398F3-BCBD-4A6E-88FD-498276DC41BA}" type="sibTrans" cxnId="{AECC9EB3-4924-437B-A500-22417B282E65}">
      <dgm:prSet/>
      <dgm:spPr/>
      <dgm:t>
        <a:bodyPr/>
        <a:lstStyle/>
        <a:p>
          <a:endParaRPr lang="en-GB"/>
        </a:p>
      </dgm:t>
    </dgm:pt>
    <dgm:pt modelId="{052DF95C-1190-4510-86E0-18E0D8580DA6}">
      <dgm:prSet custT="1"/>
      <dgm:spPr>
        <a:solidFill>
          <a:srgbClr val="B9D6D9"/>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effectLst/>
              <a:latin typeface="Arial" charset="0"/>
            </a:rPr>
            <a:t>Health</a:t>
          </a:r>
          <a:endParaRPr kumimoji="0" lang="en-US" sz="1400" b="1" i="0" u="none" strike="noStrike" cap="none" normalizeH="0" baseline="0" dirty="0">
            <a:ln/>
            <a:effectLst/>
            <a:latin typeface="Arial" charset="0"/>
          </a:endParaRPr>
        </a:p>
      </dgm:t>
    </dgm:pt>
    <dgm:pt modelId="{C882201D-00CB-4F5B-B0DB-37B307EA24DA}" type="parTrans" cxnId="{921BD2A7-9DCE-4142-9374-20045C672A3D}">
      <dgm:prSet/>
      <dgm:spPr>
        <a:solidFill>
          <a:srgbClr val="00788A"/>
        </a:solidFill>
      </dgm:spPr>
      <dgm:t>
        <a:bodyPr/>
        <a:lstStyle/>
        <a:p>
          <a:endParaRPr lang="en-GB"/>
        </a:p>
      </dgm:t>
    </dgm:pt>
    <dgm:pt modelId="{0EE3677D-760E-4F95-B6D7-99C4C1B3F14D}" type="sibTrans" cxnId="{921BD2A7-9DCE-4142-9374-20045C672A3D}">
      <dgm:prSet/>
      <dgm:spPr/>
      <dgm:t>
        <a:bodyPr/>
        <a:lstStyle/>
        <a:p>
          <a:endParaRPr lang="en-GB"/>
        </a:p>
      </dgm:t>
    </dgm:pt>
    <dgm:pt modelId="{495ABBB7-2988-49FE-A1AD-720A52360E23}">
      <dgm:prSet custT="1"/>
      <dgm:spPr>
        <a:solidFill>
          <a:srgbClr val="B9D6D9"/>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effectLst/>
              <a:latin typeface="Arial" charset="0"/>
            </a:rPr>
            <a:t>Cultural</a:t>
          </a:r>
          <a:endParaRPr kumimoji="0" lang="en-US" sz="1400" b="1" i="0" u="none" strike="noStrike" cap="none" normalizeH="0" baseline="0" dirty="0">
            <a:ln/>
            <a:effectLst/>
            <a:latin typeface="Arial" charset="0"/>
          </a:endParaRPr>
        </a:p>
      </dgm:t>
    </dgm:pt>
    <dgm:pt modelId="{580600AE-0664-4D97-ABE0-C28F465C521A}" type="parTrans" cxnId="{FDEF241A-66CB-47EF-BE2E-985DE527AB4A}">
      <dgm:prSet/>
      <dgm:spPr>
        <a:solidFill>
          <a:srgbClr val="00788A"/>
        </a:solidFill>
      </dgm:spPr>
      <dgm:t>
        <a:bodyPr/>
        <a:lstStyle/>
        <a:p>
          <a:endParaRPr lang="en-GB"/>
        </a:p>
      </dgm:t>
    </dgm:pt>
    <dgm:pt modelId="{FE397A18-83D0-41B5-8943-F253EA24B369}" type="sibTrans" cxnId="{FDEF241A-66CB-47EF-BE2E-985DE527AB4A}">
      <dgm:prSet/>
      <dgm:spPr/>
      <dgm:t>
        <a:bodyPr/>
        <a:lstStyle/>
        <a:p>
          <a:endParaRPr lang="en-GB"/>
        </a:p>
      </dgm:t>
    </dgm:pt>
    <dgm:pt modelId="{4BFC6DA2-063A-416D-B91B-F07FCC5F468E}">
      <dgm:prSet custT="1"/>
      <dgm:spPr>
        <a:solidFill>
          <a:srgbClr val="B9D6D9"/>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effectLst/>
              <a:latin typeface="Arial" charset="0"/>
            </a:rPr>
            <a:t>Quality of life</a:t>
          </a:r>
          <a:endParaRPr kumimoji="0" lang="en-US" sz="1400" b="1" i="0" u="none" strike="noStrike" cap="none" normalizeH="0" baseline="0" dirty="0">
            <a:ln/>
            <a:effectLst/>
            <a:latin typeface="Arial" charset="0"/>
          </a:endParaRPr>
        </a:p>
      </dgm:t>
    </dgm:pt>
    <dgm:pt modelId="{0BDD5381-E770-4912-80E8-A3ADFDA92CFF}" type="parTrans" cxnId="{BD37C960-B5E4-4821-858F-1C9B43CBFDDC}">
      <dgm:prSet/>
      <dgm:spPr>
        <a:solidFill>
          <a:srgbClr val="00788A"/>
        </a:solidFill>
      </dgm:spPr>
      <dgm:t>
        <a:bodyPr/>
        <a:lstStyle/>
        <a:p>
          <a:endParaRPr lang="en-GB"/>
        </a:p>
      </dgm:t>
    </dgm:pt>
    <dgm:pt modelId="{1D9DC856-B22D-4103-A8CD-90DD1251E2DC}" type="sibTrans" cxnId="{BD37C960-B5E4-4821-858F-1C9B43CBFDDC}">
      <dgm:prSet/>
      <dgm:spPr/>
      <dgm:t>
        <a:bodyPr/>
        <a:lstStyle/>
        <a:p>
          <a:endParaRPr lang="en-GB"/>
        </a:p>
      </dgm:t>
    </dgm:pt>
    <dgm:pt modelId="{059F4CA0-73F9-4AF8-B99C-FCCEA04577A1}">
      <dgm:prSet custT="1"/>
      <dgm:spPr>
        <a:solidFill>
          <a:srgbClr val="B9D6D9"/>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effectLst/>
              <a:latin typeface="Arial" charset="0"/>
            </a:rPr>
            <a:t>International</a:t>
          </a:r>
          <a:endParaRPr kumimoji="0" lang="en-US" sz="1400" b="1" i="0" u="none" strike="noStrike" cap="none" normalizeH="0" baseline="0" dirty="0">
            <a:ln/>
            <a:effectLst/>
            <a:latin typeface="Arial" charset="0"/>
          </a:endParaRPr>
        </a:p>
      </dgm:t>
    </dgm:pt>
    <dgm:pt modelId="{FD9EB0FE-0A8D-4A02-B9AA-AA00EDCA4BB9}" type="parTrans" cxnId="{7F41BB83-8932-42B1-A576-B069189E356B}">
      <dgm:prSet/>
      <dgm:spPr>
        <a:solidFill>
          <a:srgbClr val="00788A"/>
        </a:solidFill>
      </dgm:spPr>
      <dgm:t>
        <a:bodyPr/>
        <a:lstStyle/>
        <a:p>
          <a:endParaRPr lang="en-GB"/>
        </a:p>
      </dgm:t>
    </dgm:pt>
    <dgm:pt modelId="{594E368D-4820-4A6B-A2C9-FBE2F2AD66BE}" type="sibTrans" cxnId="{7F41BB83-8932-42B1-A576-B069189E356B}">
      <dgm:prSet/>
      <dgm:spPr/>
      <dgm:t>
        <a:bodyPr/>
        <a:lstStyle/>
        <a:p>
          <a:endParaRPr lang="en-GB"/>
        </a:p>
      </dgm:t>
    </dgm:pt>
    <dgm:pt modelId="{CB8B342C-D222-4904-A8F1-166416B46C4F}">
      <dgm:prSet custT="1"/>
      <dgm:spPr>
        <a:solidFill>
          <a:srgbClr val="B9D6D9"/>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effectLst/>
              <a:latin typeface="Arial" charset="0"/>
            </a:rPr>
            <a:t>Environment</a:t>
          </a:r>
          <a:endParaRPr kumimoji="0" lang="en-US" sz="1400" b="1" i="0" u="none" strike="noStrike" cap="none" normalizeH="0" baseline="0" dirty="0">
            <a:ln/>
            <a:effectLst/>
            <a:latin typeface="Arial" charset="0"/>
          </a:endParaRPr>
        </a:p>
      </dgm:t>
    </dgm:pt>
    <dgm:pt modelId="{878C58F3-BEB1-44A5-91DD-F45C51AD0477}" type="parTrans" cxnId="{1D96E119-4C26-4F1D-8883-9DEEF2AB61C7}">
      <dgm:prSet/>
      <dgm:spPr>
        <a:solidFill>
          <a:srgbClr val="00788A"/>
        </a:solidFill>
      </dgm:spPr>
      <dgm:t>
        <a:bodyPr/>
        <a:lstStyle/>
        <a:p>
          <a:endParaRPr lang="en-GB"/>
        </a:p>
      </dgm:t>
    </dgm:pt>
    <dgm:pt modelId="{2646B679-C5BD-4202-88DF-745E6339FD7B}" type="sibTrans" cxnId="{1D96E119-4C26-4F1D-8883-9DEEF2AB61C7}">
      <dgm:prSet/>
      <dgm:spPr/>
      <dgm:t>
        <a:bodyPr/>
        <a:lstStyle/>
        <a:p>
          <a:endParaRPr lang="en-GB"/>
        </a:p>
      </dgm:t>
    </dgm:pt>
    <dgm:pt modelId="{11E490E2-6410-41D5-B3C0-61B40C125370}" type="pres">
      <dgm:prSet presAssocID="{858A0AF8-4086-471F-AE37-996D9FF23B9F}" presName="Name0" presStyleCnt="0">
        <dgm:presLayoutVars>
          <dgm:chMax val="1"/>
          <dgm:dir/>
          <dgm:animLvl val="ctr"/>
          <dgm:resizeHandles val="exact"/>
        </dgm:presLayoutVars>
      </dgm:prSet>
      <dgm:spPr/>
    </dgm:pt>
    <dgm:pt modelId="{3D5358E7-9350-46DA-879E-959CBE67500C}" type="pres">
      <dgm:prSet presAssocID="{B446F6BC-5172-4859-A566-44A95760DC44}" presName="centerShape" presStyleLbl="node0" presStyleIdx="0" presStyleCnt="1" custScaleX="140384"/>
      <dgm:spPr/>
      <dgm:t>
        <a:bodyPr/>
        <a:lstStyle/>
        <a:p>
          <a:endParaRPr lang="nl-NL"/>
        </a:p>
      </dgm:t>
    </dgm:pt>
    <dgm:pt modelId="{F95BD4C4-929F-4454-9021-D77F3D1E9B4A}" type="pres">
      <dgm:prSet presAssocID="{624CA43E-4443-4CE5-B591-733767A1D7E2}" presName="parTrans" presStyleLbl="sibTrans2D1" presStyleIdx="0" presStyleCnt="8"/>
      <dgm:spPr/>
      <dgm:t>
        <a:bodyPr/>
        <a:lstStyle/>
        <a:p>
          <a:endParaRPr lang="nl-NL"/>
        </a:p>
      </dgm:t>
    </dgm:pt>
    <dgm:pt modelId="{5CAD3468-E68B-437E-B955-741AD95238C5}" type="pres">
      <dgm:prSet presAssocID="{624CA43E-4443-4CE5-B591-733767A1D7E2}" presName="connectorText" presStyleLbl="sibTrans2D1" presStyleIdx="0" presStyleCnt="8"/>
      <dgm:spPr/>
      <dgm:t>
        <a:bodyPr/>
        <a:lstStyle/>
        <a:p>
          <a:endParaRPr lang="nl-NL"/>
        </a:p>
      </dgm:t>
    </dgm:pt>
    <dgm:pt modelId="{FC6C21D7-E5AE-4346-8CB4-327D3837D5F1}" type="pres">
      <dgm:prSet presAssocID="{C2168505-42B5-4EDB-BC41-F8CD0E710937}" presName="node" presStyleLbl="node1" presStyleIdx="0" presStyleCnt="8" custScaleX="158214">
        <dgm:presLayoutVars>
          <dgm:bulletEnabled val="1"/>
        </dgm:presLayoutVars>
      </dgm:prSet>
      <dgm:spPr/>
      <dgm:t>
        <a:bodyPr/>
        <a:lstStyle/>
        <a:p>
          <a:endParaRPr lang="nl-NL"/>
        </a:p>
      </dgm:t>
    </dgm:pt>
    <dgm:pt modelId="{A1D04E16-6CA0-4582-89E4-E16D74546DDA}" type="pres">
      <dgm:prSet presAssocID="{0BECEDE0-4AE8-49B8-A623-87CCC781CA4E}" presName="parTrans" presStyleLbl="sibTrans2D1" presStyleIdx="1" presStyleCnt="8"/>
      <dgm:spPr/>
      <dgm:t>
        <a:bodyPr/>
        <a:lstStyle/>
        <a:p>
          <a:endParaRPr lang="nl-NL"/>
        </a:p>
      </dgm:t>
    </dgm:pt>
    <dgm:pt modelId="{CBF87C3F-38CC-434C-8BF0-0FEEDF293E30}" type="pres">
      <dgm:prSet presAssocID="{0BECEDE0-4AE8-49B8-A623-87CCC781CA4E}" presName="connectorText" presStyleLbl="sibTrans2D1" presStyleIdx="1" presStyleCnt="8"/>
      <dgm:spPr/>
      <dgm:t>
        <a:bodyPr/>
        <a:lstStyle/>
        <a:p>
          <a:endParaRPr lang="nl-NL"/>
        </a:p>
      </dgm:t>
    </dgm:pt>
    <dgm:pt modelId="{D02DB776-4297-433F-8F2E-EAD46C3C8EAA}" type="pres">
      <dgm:prSet presAssocID="{DA1CB2C5-70B3-45C7-9FCC-693B59845879}" presName="node" presStyleLbl="node1" presStyleIdx="1" presStyleCnt="8" custScaleX="158214" custRadScaleRad="106794" custRadScaleInc="35646">
        <dgm:presLayoutVars>
          <dgm:bulletEnabled val="1"/>
        </dgm:presLayoutVars>
      </dgm:prSet>
      <dgm:spPr/>
      <dgm:t>
        <a:bodyPr/>
        <a:lstStyle/>
        <a:p>
          <a:endParaRPr lang="nl-NL"/>
        </a:p>
      </dgm:t>
    </dgm:pt>
    <dgm:pt modelId="{E1B8332C-CF0E-4487-80EE-8770B0219C2D}" type="pres">
      <dgm:prSet presAssocID="{3A3C0468-842B-494F-8963-621788F5478F}" presName="parTrans" presStyleLbl="sibTrans2D1" presStyleIdx="2" presStyleCnt="8"/>
      <dgm:spPr/>
      <dgm:t>
        <a:bodyPr/>
        <a:lstStyle/>
        <a:p>
          <a:endParaRPr lang="nl-NL"/>
        </a:p>
      </dgm:t>
    </dgm:pt>
    <dgm:pt modelId="{AD5A8B0E-C8A8-43B1-A864-1E213599AF63}" type="pres">
      <dgm:prSet presAssocID="{3A3C0468-842B-494F-8963-621788F5478F}" presName="connectorText" presStyleLbl="sibTrans2D1" presStyleIdx="2" presStyleCnt="8"/>
      <dgm:spPr/>
      <dgm:t>
        <a:bodyPr/>
        <a:lstStyle/>
        <a:p>
          <a:endParaRPr lang="nl-NL"/>
        </a:p>
      </dgm:t>
    </dgm:pt>
    <dgm:pt modelId="{AB5E4106-8C1C-4954-8B69-DA050EE2380B}" type="pres">
      <dgm:prSet presAssocID="{79F62D23-AE9C-4AA6-A5B9-ADB022F27EC8}" presName="node" presStyleLbl="node1" presStyleIdx="2" presStyleCnt="8" custScaleX="158214" custRadScaleRad="114700" custRadScaleInc="4105">
        <dgm:presLayoutVars>
          <dgm:bulletEnabled val="1"/>
        </dgm:presLayoutVars>
      </dgm:prSet>
      <dgm:spPr/>
      <dgm:t>
        <a:bodyPr/>
        <a:lstStyle/>
        <a:p>
          <a:endParaRPr lang="nl-NL"/>
        </a:p>
      </dgm:t>
    </dgm:pt>
    <dgm:pt modelId="{42679FAE-7829-4700-8FE1-BB1C006B7367}" type="pres">
      <dgm:prSet presAssocID="{C882201D-00CB-4F5B-B0DB-37B307EA24DA}" presName="parTrans" presStyleLbl="sibTrans2D1" presStyleIdx="3" presStyleCnt="8"/>
      <dgm:spPr/>
      <dgm:t>
        <a:bodyPr/>
        <a:lstStyle/>
        <a:p>
          <a:endParaRPr lang="nl-NL"/>
        </a:p>
      </dgm:t>
    </dgm:pt>
    <dgm:pt modelId="{4595A554-2BBD-4251-AA0F-73868A23FBB8}" type="pres">
      <dgm:prSet presAssocID="{C882201D-00CB-4F5B-B0DB-37B307EA24DA}" presName="connectorText" presStyleLbl="sibTrans2D1" presStyleIdx="3" presStyleCnt="8"/>
      <dgm:spPr/>
      <dgm:t>
        <a:bodyPr/>
        <a:lstStyle/>
        <a:p>
          <a:endParaRPr lang="nl-NL"/>
        </a:p>
      </dgm:t>
    </dgm:pt>
    <dgm:pt modelId="{C7044046-45A9-4191-9315-C5B3AE0AE670}" type="pres">
      <dgm:prSet presAssocID="{052DF95C-1190-4510-86E0-18E0D8580DA6}" presName="node" presStyleLbl="node1" presStyleIdx="3" presStyleCnt="8" custScaleX="158214" custRadScaleRad="109059" custRadScaleInc="-28748">
        <dgm:presLayoutVars>
          <dgm:bulletEnabled val="1"/>
        </dgm:presLayoutVars>
      </dgm:prSet>
      <dgm:spPr/>
      <dgm:t>
        <a:bodyPr/>
        <a:lstStyle/>
        <a:p>
          <a:endParaRPr lang="nl-NL"/>
        </a:p>
      </dgm:t>
    </dgm:pt>
    <dgm:pt modelId="{C5A80A3D-3E03-41AD-9E24-53B788F3DB70}" type="pres">
      <dgm:prSet presAssocID="{580600AE-0664-4D97-ABE0-C28F465C521A}" presName="parTrans" presStyleLbl="sibTrans2D1" presStyleIdx="4" presStyleCnt="8"/>
      <dgm:spPr/>
      <dgm:t>
        <a:bodyPr/>
        <a:lstStyle/>
        <a:p>
          <a:endParaRPr lang="nl-NL"/>
        </a:p>
      </dgm:t>
    </dgm:pt>
    <dgm:pt modelId="{54107303-0ACC-4A9A-86A3-552FFA9E3AC2}" type="pres">
      <dgm:prSet presAssocID="{580600AE-0664-4D97-ABE0-C28F465C521A}" presName="connectorText" presStyleLbl="sibTrans2D1" presStyleIdx="4" presStyleCnt="8"/>
      <dgm:spPr/>
      <dgm:t>
        <a:bodyPr/>
        <a:lstStyle/>
        <a:p>
          <a:endParaRPr lang="nl-NL"/>
        </a:p>
      </dgm:t>
    </dgm:pt>
    <dgm:pt modelId="{70FCF465-2D9D-4096-AC85-CF4C0C824697}" type="pres">
      <dgm:prSet presAssocID="{495ABBB7-2988-49FE-A1AD-720A52360E23}" presName="node" presStyleLbl="node1" presStyleIdx="4" presStyleCnt="8" custScaleX="158214">
        <dgm:presLayoutVars>
          <dgm:bulletEnabled val="1"/>
        </dgm:presLayoutVars>
      </dgm:prSet>
      <dgm:spPr/>
      <dgm:t>
        <a:bodyPr/>
        <a:lstStyle/>
        <a:p>
          <a:endParaRPr lang="nl-NL"/>
        </a:p>
      </dgm:t>
    </dgm:pt>
    <dgm:pt modelId="{122C28A6-19E7-4FC4-8A1F-12562BACF1EC}" type="pres">
      <dgm:prSet presAssocID="{0BDD5381-E770-4912-80E8-A3ADFDA92CFF}" presName="parTrans" presStyleLbl="sibTrans2D1" presStyleIdx="5" presStyleCnt="8"/>
      <dgm:spPr/>
      <dgm:t>
        <a:bodyPr/>
        <a:lstStyle/>
        <a:p>
          <a:endParaRPr lang="nl-NL"/>
        </a:p>
      </dgm:t>
    </dgm:pt>
    <dgm:pt modelId="{8BD1DC34-33FF-4DC3-9806-4ABB06E20E51}" type="pres">
      <dgm:prSet presAssocID="{0BDD5381-E770-4912-80E8-A3ADFDA92CFF}" presName="connectorText" presStyleLbl="sibTrans2D1" presStyleIdx="5" presStyleCnt="8"/>
      <dgm:spPr/>
      <dgm:t>
        <a:bodyPr/>
        <a:lstStyle/>
        <a:p>
          <a:endParaRPr lang="nl-NL"/>
        </a:p>
      </dgm:t>
    </dgm:pt>
    <dgm:pt modelId="{D6BCECAC-85EB-4ECE-BBE9-E1138374ED2D}" type="pres">
      <dgm:prSet presAssocID="{4BFC6DA2-063A-416D-B91B-F07FCC5F468E}" presName="node" presStyleLbl="node1" presStyleIdx="5" presStyleCnt="8" custScaleX="158214" custRadScaleRad="110583" custRadScaleInc="31531">
        <dgm:presLayoutVars>
          <dgm:bulletEnabled val="1"/>
        </dgm:presLayoutVars>
      </dgm:prSet>
      <dgm:spPr/>
      <dgm:t>
        <a:bodyPr/>
        <a:lstStyle/>
        <a:p>
          <a:endParaRPr lang="nl-NL"/>
        </a:p>
      </dgm:t>
    </dgm:pt>
    <dgm:pt modelId="{D666C000-E011-4E26-89D5-46DF19519DB3}" type="pres">
      <dgm:prSet presAssocID="{FD9EB0FE-0A8D-4A02-B9AA-AA00EDCA4BB9}" presName="parTrans" presStyleLbl="sibTrans2D1" presStyleIdx="6" presStyleCnt="8"/>
      <dgm:spPr/>
      <dgm:t>
        <a:bodyPr/>
        <a:lstStyle/>
        <a:p>
          <a:endParaRPr lang="nl-NL"/>
        </a:p>
      </dgm:t>
    </dgm:pt>
    <dgm:pt modelId="{0C2779AE-5D37-4D07-87AB-D0D6FC29832F}" type="pres">
      <dgm:prSet presAssocID="{FD9EB0FE-0A8D-4A02-B9AA-AA00EDCA4BB9}" presName="connectorText" presStyleLbl="sibTrans2D1" presStyleIdx="6" presStyleCnt="8"/>
      <dgm:spPr/>
      <dgm:t>
        <a:bodyPr/>
        <a:lstStyle/>
        <a:p>
          <a:endParaRPr lang="nl-NL"/>
        </a:p>
      </dgm:t>
    </dgm:pt>
    <dgm:pt modelId="{59885D0C-85E7-43B7-8760-87734BBF6AD8}" type="pres">
      <dgm:prSet presAssocID="{059F4CA0-73F9-4AF8-B99C-FCCEA04577A1}" presName="node" presStyleLbl="node1" presStyleIdx="6" presStyleCnt="8" custScaleX="158214" custRadScaleRad="112969" custRadScaleInc="4109">
        <dgm:presLayoutVars>
          <dgm:bulletEnabled val="1"/>
        </dgm:presLayoutVars>
      </dgm:prSet>
      <dgm:spPr/>
      <dgm:t>
        <a:bodyPr/>
        <a:lstStyle/>
        <a:p>
          <a:endParaRPr lang="nl-NL"/>
        </a:p>
      </dgm:t>
    </dgm:pt>
    <dgm:pt modelId="{51571739-B7E0-4107-BF70-0A1A88A40E30}" type="pres">
      <dgm:prSet presAssocID="{878C58F3-BEB1-44A5-91DD-F45C51AD0477}" presName="parTrans" presStyleLbl="sibTrans2D1" presStyleIdx="7" presStyleCnt="8"/>
      <dgm:spPr/>
      <dgm:t>
        <a:bodyPr/>
        <a:lstStyle/>
        <a:p>
          <a:endParaRPr lang="nl-NL"/>
        </a:p>
      </dgm:t>
    </dgm:pt>
    <dgm:pt modelId="{E000C7F1-C4A3-4778-83D9-8F19F4256A67}" type="pres">
      <dgm:prSet presAssocID="{878C58F3-BEB1-44A5-91DD-F45C51AD0477}" presName="connectorText" presStyleLbl="sibTrans2D1" presStyleIdx="7" presStyleCnt="8"/>
      <dgm:spPr/>
      <dgm:t>
        <a:bodyPr/>
        <a:lstStyle/>
        <a:p>
          <a:endParaRPr lang="nl-NL"/>
        </a:p>
      </dgm:t>
    </dgm:pt>
    <dgm:pt modelId="{FC2FB564-F1BB-425C-AEC3-0630B5665B17}" type="pres">
      <dgm:prSet presAssocID="{CB8B342C-D222-4904-A8F1-166416B46C4F}" presName="node" presStyleLbl="node1" presStyleIdx="7" presStyleCnt="8" custScaleX="158214" custRadScaleRad="110567" custRadScaleInc="-31579">
        <dgm:presLayoutVars>
          <dgm:bulletEnabled val="1"/>
        </dgm:presLayoutVars>
      </dgm:prSet>
      <dgm:spPr/>
      <dgm:t>
        <a:bodyPr/>
        <a:lstStyle/>
        <a:p>
          <a:endParaRPr lang="nl-NL"/>
        </a:p>
      </dgm:t>
    </dgm:pt>
  </dgm:ptLst>
  <dgm:cxnLst>
    <dgm:cxn modelId="{3839023B-BFAE-40F7-9723-EABC33F2616A}" srcId="{B446F6BC-5172-4859-A566-44A95760DC44}" destId="{C2168505-42B5-4EDB-BC41-F8CD0E710937}" srcOrd="0" destOrd="0" parTransId="{624CA43E-4443-4CE5-B591-733767A1D7E2}" sibTransId="{05611370-48D3-4E52-B1BE-11304BB283FC}"/>
    <dgm:cxn modelId="{DF8E12FA-8B3A-4F46-AA27-4FD6EBB324DB}" type="presOf" srcId="{878C58F3-BEB1-44A5-91DD-F45C51AD0477}" destId="{E000C7F1-C4A3-4778-83D9-8F19F4256A67}" srcOrd="1" destOrd="0" presId="urn:microsoft.com/office/officeart/2005/8/layout/radial5"/>
    <dgm:cxn modelId="{2E77C647-C9B4-402D-BE42-687B3D1FA37A}" type="presOf" srcId="{0BDD5381-E770-4912-80E8-A3ADFDA92CFF}" destId="{8BD1DC34-33FF-4DC3-9806-4ABB06E20E51}" srcOrd="1" destOrd="0" presId="urn:microsoft.com/office/officeart/2005/8/layout/radial5"/>
    <dgm:cxn modelId="{921BD2A7-9DCE-4142-9374-20045C672A3D}" srcId="{B446F6BC-5172-4859-A566-44A95760DC44}" destId="{052DF95C-1190-4510-86E0-18E0D8580DA6}" srcOrd="3" destOrd="0" parTransId="{C882201D-00CB-4F5B-B0DB-37B307EA24DA}" sibTransId="{0EE3677D-760E-4F95-B6D7-99C4C1B3F14D}"/>
    <dgm:cxn modelId="{5E89BA65-27B1-464E-9F48-56516DF8017B}" type="presOf" srcId="{C882201D-00CB-4F5B-B0DB-37B307EA24DA}" destId="{4595A554-2BBD-4251-AA0F-73868A23FBB8}" srcOrd="1" destOrd="0" presId="urn:microsoft.com/office/officeart/2005/8/layout/radial5"/>
    <dgm:cxn modelId="{E9A30153-99CB-4764-9356-2329D16EF576}" type="presOf" srcId="{878C58F3-BEB1-44A5-91DD-F45C51AD0477}" destId="{51571739-B7E0-4107-BF70-0A1A88A40E30}" srcOrd="0" destOrd="0" presId="urn:microsoft.com/office/officeart/2005/8/layout/radial5"/>
    <dgm:cxn modelId="{9262BD91-89EB-4FB9-B909-0A24A99EA216}" type="presOf" srcId="{FD9EB0FE-0A8D-4A02-B9AA-AA00EDCA4BB9}" destId="{D666C000-E011-4E26-89D5-46DF19519DB3}" srcOrd="0" destOrd="0" presId="urn:microsoft.com/office/officeart/2005/8/layout/radial5"/>
    <dgm:cxn modelId="{EECB2580-1A27-45FF-A7C7-3A2DF7BA095F}" type="presOf" srcId="{CB8B342C-D222-4904-A8F1-166416B46C4F}" destId="{FC2FB564-F1BB-425C-AEC3-0630B5665B17}" srcOrd="0" destOrd="0" presId="urn:microsoft.com/office/officeart/2005/8/layout/radial5"/>
    <dgm:cxn modelId="{BD37C960-B5E4-4821-858F-1C9B43CBFDDC}" srcId="{B446F6BC-5172-4859-A566-44A95760DC44}" destId="{4BFC6DA2-063A-416D-B91B-F07FCC5F468E}" srcOrd="5" destOrd="0" parTransId="{0BDD5381-E770-4912-80E8-A3ADFDA92CFF}" sibTransId="{1D9DC856-B22D-4103-A8CD-90DD1251E2DC}"/>
    <dgm:cxn modelId="{1A034ADC-A66E-497E-8447-8FFCCF0592EE}" type="presOf" srcId="{052DF95C-1190-4510-86E0-18E0D8580DA6}" destId="{C7044046-45A9-4191-9315-C5B3AE0AE670}" srcOrd="0" destOrd="0" presId="urn:microsoft.com/office/officeart/2005/8/layout/radial5"/>
    <dgm:cxn modelId="{6FC06BF9-A55F-4236-B047-CFD03B8BABF4}" type="presOf" srcId="{0BECEDE0-4AE8-49B8-A623-87CCC781CA4E}" destId="{A1D04E16-6CA0-4582-89E4-E16D74546DDA}" srcOrd="0" destOrd="0" presId="urn:microsoft.com/office/officeart/2005/8/layout/radial5"/>
    <dgm:cxn modelId="{21AF18F0-5935-4F15-854D-B26C02756515}" type="presOf" srcId="{C882201D-00CB-4F5B-B0DB-37B307EA24DA}" destId="{42679FAE-7829-4700-8FE1-BB1C006B7367}" srcOrd="0" destOrd="0" presId="urn:microsoft.com/office/officeart/2005/8/layout/radial5"/>
    <dgm:cxn modelId="{3F2420FF-4866-4A58-913F-441CE6934014}" type="presOf" srcId="{624CA43E-4443-4CE5-B591-733767A1D7E2}" destId="{F95BD4C4-929F-4454-9021-D77F3D1E9B4A}" srcOrd="0" destOrd="0" presId="urn:microsoft.com/office/officeart/2005/8/layout/radial5"/>
    <dgm:cxn modelId="{1D96E119-4C26-4F1D-8883-9DEEF2AB61C7}" srcId="{B446F6BC-5172-4859-A566-44A95760DC44}" destId="{CB8B342C-D222-4904-A8F1-166416B46C4F}" srcOrd="7" destOrd="0" parTransId="{878C58F3-BEB1-44A5-91DD-F45C51AD0477}" sibTransId="{2646B679-C5BD-4202-88DF-745E6339FD7B}"/>
    <dgm:cxn modelId="{179FBE73-037C-4AD2-AAD9-66CA144670EA}" type="presOf" srcId="{79F62D23-AE9C-4AA6-A5B9-ADB022F27EC8}" destId="{AB5E4106-8C1C-4954-8B69-DA050EE2380B}" srcOrd="0" destOrd="0" presId="urn:microsoft.com/office/officeart/2005/8/layout/radial5"/>
    <dgm:cxn modelId="{AECC9EB3-4924-437B-A500-22417B282E65}" srcId="{B446F6BC-5172-4859-A566-44A95760DC44}" destId="{79F62D23-AE9C-4AA6-A5B9-ADB022F27EC8}" srcOrd="2" destOrd="0" parTransId="{3A3C0468-842B-494F-8963-621788F5478F}" sibTransId="{26A398F3-BCBD-4A6E-88FD-498276DC41BA}"/>
    <dgm:cxn modelId="{B7E1BF5C-21EC-4DDF-B904-546E08FAB7DC}" type="presOf" srcId="{580600AE-0664-4D97-ABE0-C28F465C521A}" destId="{54107303-0ACC-4A9A-86A3-552FFA9E3AC2}" srcOrd="1" destOrd="0" presId="urn:microsoft.com/office/officeart/2005/8/layout/radial5"/>
    <dgm:cxn modelId="{7F41BB83-8932-42B1-A576-B069189E356B}" srcId="{B446F6BC-5172-4859-A566-44A95760DC44}" destId="{059F4CA0-73F9-4AF8-B99C-FCCEA04577A1}" srcOrd="6" destOrd="0" parTransId="{FD9EB0FE-0A8D-4A02-B9AA-AA00EDCA4BB9}" sibTransId="{594E368D-4820-4A6B-A2C9-FBE2F2AD66BE}"/>
    <dgm:cxn modelId="{DDDC67F1-3D33-40CE-9DAD-5C73279DC615}" type="presOf" srcId="{624CA43E-4443-4CE5-B591-733767A1D7E2}" destId="{5CAD3468-E68B-437E-B955-741AD95238C5}" srcOrd="1" destOrd="0" presId="urn:microsoft.com/office/officeart/2005/8/layout/radial5"/>
    <dgm:cxn modelId="{06828117-27A3-4AD3-8FCC-ED5179A770EC}" srcId="{858A0AF8-4086-471F-AE37-996D9FF23B9F}" destId="{B446F6BC-5172-4859-A566-44A95760DC44}" srcOrd="0" destOrd="0" parTransId="{46F837E0-5A95-4ADA-BD84-46ED3F9F480F}" sibTransId="{D861028F-BF31-44BF-9FCE-7EB944693884}"/>
    <dgm:cxn modelId="{06BD1351-5CD2-4BB5-A232-78E89D248FFC}" srcId="{B446F6BC-5172-4859-A566-44A95760DC44}" destId="{DA1CB2C5-70B3-45C7-9FCC-693B59845879}" srcOrd="1" destOrd="0" parTransId="{0BECEDE0-4AE8-49B8-A623-87CCC781CA4E}" sibTransId="{58895E67-84EC-4E73-B22B-66357E08D4E7}"/>
    <dgm:cxn modelId="{FDEF241A-66CB-47EF-BE2E-985DE527AB4A}" srcId="{B446F6BC-5172-4859-A566-44A95760DC44}" destId="{495ABBB7-2988-49FE-A1AD-720A52360E23}" srcOrd="4" destOrd="0" parTransId="{580600AE-0664-4D97-ABE0-C28F465C521A}" sibTransId="{FE397A18-83D0-41B5-8943-F253EA24B369}"/>
    <dgm:cxn modelId="{67B38143-25AA-4DC8-B4AD-9AD15DC6007B}" type="presOf" srcId="{0BDD5381-E770-4912-80E8-A3ADFDA92CFF}" destId="{122C28A6-19E7-4FC4-8A1F-12562BACF1EC}" srcOrd="0" destOrd="0" presId="urn:microsoft.com/office/officeart/2005/8/layout/radial5"/>
    <dgm:cxn modelId="{47C22401-B48F-473C-AAFD-9AA77808BA22}" type="presOf" srcId="{C2168505-42B5-4EDB-BC41-F8CD0E710937}" destId="{FC6C21D7-E5AE-4346-8CB4-327D3837D5F1}" srcOrd="0" destOrd="0" presId="urn:microsoft.com/office/officeart/2005/8/layout/radial5"/>
    <dgm:cxn modelId="{B8D91735-AE3A-48D7-9613-E2BD71048AEA}" type="presOf" srcId="{DA1CB2C5-70B3-45C7-9FCC-693B59845879}" destId="{D02DB776-4297-433F-8F2E-EAD46C3C8EAA}" srcOrd="0" destOrd="0" presId="urn:microsoft.com/office/officeart/2005/8/layout/radial5"/>
    <dgm:cxn modelId="{A8CCF1C4-DF64-4BE0-A1DF-8AC271A865C0}" type="presOf" srcId="{B446F6BC-5172-4859-A566-44A95760DC44}" destId="{3D5358E7-9350-46DA-879E-959CBE67500C}" srcOrd="0" destOrd="0" presId="urn:microsoft.com/office/officeart/2005/8/layout/radial5"/>
    <dgm:cxn modelId="{7579188F-D2B7-4C47-A066-49C184C028A6}" type="presOf" srcId="{059F4CA0-73F9-4AF8-B99C-FCCEA04577A1}" destId="{59885D0C-85E7-43B7-8760-87734BBF6AD8}" srcOrd="0" destOrd="0" presId="urn:microsoft.com/office/officeart/2005/8/layout/radial5"/>
    <dgm:cxn modelId="{90267861-4737-41BF-B2FA-D737354E7A70}" type="presOf" srcId="{3A3C0468-842B-494F-8963-621788F5478F}" destId="{E1B8332C-CF0E-4487-80EE-8770B0219C2D}" srcOrd="0" destOrd="0" presId="urn:microsoft.com/office/officeart/2005/8/layout/radial5"/>
    <dgm:cxn modelId="{AF57E179-BFCB-47C0-A6A7-16C8ABFBC96D}" type="presOf" srcId="{495ABBB7-2988-49FE-A1AD-720A52360E23}" destId="{70FCF465-2D9D-4096-AC85-CF4C0C824697}" srcOrd="0" destOrd="0" presId="urn:microsoft.com/office/officeart/2005/8/layout/radial5"/>
    <dgm:cxn modelId="{31115F0C-0958-480D-9CAA-6BEC70B5C9D0}" type="presOf" srcId="{4BFC6DA2-063A-416D-B91B-F07FCC5F468E}" destId="{D6BCECAC-85EB-4ECE-BBE9-E1138374ED2D}" srcOrd="0" destOrd="0" presId="urn:microsoft.com/office/officeart/2005/8/layout/radial5"/>
    <dgm:cxn modelId="{F9C8DCC8-DFA6-4C94-A28E-DE7DE07E652D}" type="presOf" srcId="{580600AE-0664-4D97-ABE0-C28F465C521A}" destId="{C5A80A3D-3E03-41AD-9E24-53B788F3DB70}" srcOrd="0" destOrd="0" presId="urn:microsoft.com/office/officeart/2005/8/layout/radial5"/>
    <dgm:cxn modelId="{1E9F4366-5176-4C1C-89D2-800777562629}" type="presOf" srcId="{3A3C0468-842B-494F-8963-621788F5478F}" destId="{AD5A8B0E-C8A8-43B1-A864-1E213599AF63}" srcOrd="1" destOrd="0" presId="urn:microsoft.com/office/officeart/2005/8/layout/radial5"/>
    <dgm:cxn modelId="{A0AEE907-B70C-4E1C-A2CF-6DDC052F5BDF}" type="presOf" srcId="{858A0AF8-4086-471F-AE37-996D9FF23B9F}" destId="{11E490E2-6410-41D5-B3C0-61B40C125370}" srcOrd="0" destOrd="0" presId="urn:microsoft.com/office/officeart/2005/8/layout/radial5"/>
    <dgm:cxn modelId="{F9E6C8F3-C92C-425E-BD15-9F0C38ABB894}" type="presOf" srcId="{0BECEDE0-4AE8-49B8-A623-87CCC781CA4E}" destId="{CBF87C3F-38CC-434C-8BF0-0FEEDF293E30}" srcOrd="1" destOrd="0" presId="urn:microsoft.com/office/officeart/2005/8/layout/radial5"/>
    <dgm:cxn modelId="{2C4BF79F-6DBD-4521-B156-3CCC37171618}" type="presOf" srcId="{FD9EB0FE-0A8D-4A02-B9AA-AA00EDCA4BB9}" destId="{0C2779AE-5D37-4D07-87AB-D0D6FC29832F}" srcOrd="1" destOrd="0" presId="urn:microsoft.com/office/officeart/2005/8/layout/radial5"/>
    <dgm:cxn modelId="{02B00703-02A1-469A-AEE2-6A4F49610784}" type="presParOf" srcId="{11E490E2-6410-41D5-B3C0-61B40C125370}" destId="{3D5358E7-9350-46DA-879E-959CBE67500C}" srcOrd="0" destOrd="0" presId="urn:microsoft.com/office/officeart/2005/8/layout/radial5"/>
    <dgm:cxn modelId="{FE579319-DF28-427F-863A-5D619FBAE4FC}" type="presParOf" srcId="{11E490E2-6410-41D5-B3C0-61B40C125370}" destId="{F95BD4C4-929F-4454-9021-D77F3D1E9B4A}" srcOrd="1" destOrd="0" presId="urn:microsoft.com/office/officeart/2005/8/layout/radial5"/>
    <dgm:cxn modelId="{349B16E0-593D-49EC-86EC-F3CBAE1D19ED}" type="presParOf" srcId="{F95BD4C4-929F-4454-9021-D77F3D1E9B4A}" destId="{5CAD3468-E68B-437E-B955-741AD95238C5}" srcOrd="0" destOrd="0" presId="urn:microsoft.com/office/officeart/2005/8/layout/radial5"/>
    <dgm:cxn modelId="{2DD3C603-256E-40CC-B645-7BAC0FC67AEA}" type="presParOf" srcId="{11E490E2-6410-41D5-B3C0-61B40C125370}" destId="{FC6C21D7-E5AE-4346-8CB4-327D3837D5F1}" srcOrd="2" destOrd="0" presId="urn:microsoft.com/office/officeart/2005/8/layout/radial5"/>
    <dgm:cxn modelId="{560B5144-0DDD-481A-A01D-E7201E986AF3}" type="presParOf" srcId="{11E490E2-6410-41D5-B3C0-61B40C125370}" destId="{A1D04E16-6CA0-4582-89E4-E16D74546DDA}" srcOrd="3" destOrd="0" presId="urn:microsoft.com/office/officeart/2005/8/layout/radial5"/>
    <dgm:cxn modelId="{977C25A1-AF38-4397-BA5C-4C24A319F574}" type="presParOf" srcId="{A1D04E16-6CA0-4582-89E4-E16D74546DDA}" destId="{CBF87C3F-38CC-434C-8BF0-0FEEDF293E30}" srcOrd="0" destOrd="0" presId="urn:microsoft.com/office/officeart/2005/8/layout/radial5"/>
    <dgm:cxn modelId="{B31DD549-1E7D-4EA1-ADF8-B36BAF9E0715}" type="presParOf" srcId="{11E490E2-6410-41D5-B3C0-61B40C125370}" destId="{D02DB776-4297-433F-8F2E-EAD46C3C8EAA}" srcOrd="4" destOrd="0" presId="urn:microsoft.com/office/officeart/2005/8/layout/radial5"/>
    <dgm:cxn modelId="{7B8D0F9A-680E-4143-8660-F14E680476D9}" type="presParOf" srcId="{11E490E2-6410-41D5-B3C0-61B40C125370}" destId="{E1B8332C-CF0E-4487-80EE-8770B0219C2D}" srcOrd="5" destOrd="0" presId="urn:microsoft.com/office/officeart/2005/8/layout/radial5"/>
    <dgm:cxn modelId="{AB328573-C8BC-45DC-AF47-58C25BC9AA62}" type="presParOf" srcId="{E1B8332C-CF0E-4487-80EE-8770B0219C2D}" destId="{AD5A8B0E-C8A8-43B1-A864-1E213599AF63}" srcOrd="0" destOrd="0" presId="urn:microsoft.com/office/officeart/2005/8/layout/radial5"/>
    <dgm:cxn modelId="{9CE50254-01ED-4416-9401-24DC5E03D2FE}" type="presParOf" srcId="{11E490E2-6410-41D5-B3C0-61B40C125370}" destId="{AB5E4106-8C1C-4954-8B69-DA050EE2380B}" srcOrd="6" destOrd="0" presId="urn:microsoft.com/office/officeart/2005/8/layout/radial5"/>
    <dgm:cxn modelId="{E61FA88B-D7C2-441C-8C1B-911E6CF9C000}" type="presParOf" srcId="{11E490E2-6410-41D5-B3C0-61B40C125370}" destId="{42679FAE-7829-4700-8FE1-BB1C006B7367}" srcOrd="7" destOrd="0" presId="urn:microsoft.com/office/officeart/2005/8/layout/radial5"/>
    <dgm:cxn modelId="{8BCA5BC3-F58F-43AA-AA82-2B3162E3E1B0}" type="presParOf" srcId="{42679FAE-7829-4700-8FE1-BB1C006B7367}" destId="{4595A554-2BBD-4251-AA0F-73868A23FBB8}" srcOrd="0" destOrd="0" presId="urn:microsoft.com/office/officeart/2005/8/layout/radial5"/>
    <dgm:cxn modelId="{CF3821D3-F4C5-4126-96EB-A11912F514F9}" type="presParOf" srcId="{11E490E2-6410-41D5-B3C0-61B40C125370}" destId="{C7044046-45A9-4191-9315-C5B3AE0AE670}" srcOrd="8" destOrd="0" presId="urn:microsoft.com/office/officeart/2005/8/layout/radial5"/>
    <dgm:cxn modelId="{1DD95190-26AD-4711-B78C-6893E09F20AA}" type="presParOf" srcId="{11E490E2-6410-41D5-B3C0-61B40C125370}" destId="{C5A80A3D-3E03-41AD-9E24-53B788F3DB70}" srcOrd="9" destOrd="0" presId="urn:microsoft.com/office/officeart/2005/8/layout/radial5"/>
    <dgm:cxn modelId="{FE00CE52-2730-4489-ABA7-01A930F53A44}" type="presParOf" srcId="{C5A80A3D-3E03-41AD-9E24-53B788F3DB70}" destId="{54107303-0ACC-4A9A-86A3-552FFA9E3AC2}" srcOrd="0" destOrd="0" presId="urn:microsoft.com/office/officeart/2005/8/layout/radial5"/>
    <dgm:cxn modelId="{760D96D9-C8C9-4F18-B4BA-7A95E27D5A4D}" type="presParOf" srcId="{11E490E2-6410-41D5-B3C0-61B40C125370}" destId="{70FCF465-2D9D-4096-AC85-CF4C0C824697}" srcOrd="10" destOrd="0" presId="urn:microsoft.com/office/officeart/2005/8/layout/radial5"/>
    <dgm:cxn modelId="{E6602E80-595F-4422-8C1E-9CFEC502867C}" type="presParOf" srcId="{11E490E2-6410-41D5-B3C0-61B40C125370}" destId="{122C28A6-19E7-4FC4-8A1F-12562BACF1EC}" srcOrd="11" destOrd="0" presId="urn:microsoft.com/office/officeart/2005/8/layout/radial5"/>
    <dgm:cxn modelId="{F2E51FEE-ED84-48CF-873B-455C54F1FEC8}" type="presParOf" srcId="{122C28A6-19E7-4FC4-8A1F-12562BACF1EC}" destId="{8BD1DC34-33FF-4DC3-9806-4ABB06E20E51}" srcOrd="0" destOrd="0" presId="urn:microsoft.com/office/officeart/2005/8/layout/radial5"/>
    <dgm:cxn modelId="{7AA5C547-F106-4D44-A5DB-5ED35984A399}" type="presParOf" srcId="{11E490E2-6410-41D5-B3C0-61B40C125370}" destId="{D6BCECAC-85EB-4ECE-BBE9-E1138374ED2D}" srcOrd="12" destOrd="0" presId="urn:microsoft.com/office/officeart/2005/8/layout/radial5"/>
    <dgm:cxn modelId="{72A9A0F9-DD86-4DE9-8E4F-C7939CF0A7C3}" type="presParOf" srcId="{11E490E2-6410-41D5-B3C0-61B40C125370}" destId="{D666C000-E011-4E26-89D5-46DF19519DB3}" srcOrd="13" destOrd="0" presId="urn:microsoft.com/office/officeart/2005/8/layout/radial5"/>
    <dgm:cxn modelId="{BA32341F-A8DA-4DD7-AD40-106BBBB993C7}" type="presParOf" srcId="{D666C000-E011-4E26-89D5-46DF19519DB3}" destId="{0C2779AE-5D37-4D07-87AB-D0D6FC29832F}" srcOrd="0" destOrd="0" presId="urn:microsoft.com/office/officeart/2005/8/layout/radial5"/>
    <dgm:cxn modelId="{44BB8B72-E7E1-482A-B7C1-2808416DB576}" type="presParOf" srcId="{11E490E2-6410-41D5-B3C0-61B40C125370}" destId="{59885D0C-85E7-43B7-8760-87734BBF6AD8}" srcOrd="14" destOrd="0" presId="urn:microsoft.com/office/officeart/2005/8/layout/radial5"/>
    <dgm:cxn modelId="{A6A233E7-EFBD-4E30-B939-A922E51C0778}" type="presParOf" srcId="{11E490E2-6410-41D5-B3C0-61B40C125370}" destId="{51571739-B7E0-4107-BF70-0A1A88A40E30}" srcOrd="15" destOrd="0" presId="urn:microsoft.com/office/officeart/2005/8/layout/radial5"/>
    <dgm:cxn modelId="{6D4B4418-6696-4569-B52E-647D406042D7}" type="presParOf" srcId="{51571739-B7E0-4107-BF70-0A1A88A40E30}" destId="{E000C7F1-C4A3-4778-83D9-8F19F4256A67}" srcOrd="0" destOrd="0" presId="urn:microsoft.com/office/officeart/2005/8/layout/radial5"/>
    <dgm:cxn modelId="{75FBFBCC-3895-4699-AA49-4DBB060805E5}" type="presParOf" srcId="{11E490E2-6410-41D5-B3C0-61B40C125370}" destId="{FC2FB564-F1BB-425C-AEC3-0630B5665B17}"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6F1AB-E1C4-4A7E-9005-203814DD24BC}">
      <dsp:nvSpPr>
        <dsp:cNvPr id="0" name=""/>
        <dsp:cNvSpPr/>
      </dsp:nvSpPr>
      <dsp:spPr>
        <a:xfrm>
          <a:off x="2846" y="1880"/>
          <a:ext cx="7915931" cy="1067645"/>
        </a:xfrm>
        <a:prstGeom prst="roundRect">
          <a:avLst>
            <a:gd name="adj" fmla="val 10000"/>
          </a:avLst>
        </a:prstGeom>
        <a:solidFill>
          <a:srgbClr val="FFFFFF"/>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GB" sz="3200" kern="1200" dirty="0">
              <a:solidFill>
                <a:schemeClr val="tx1"/>
              </a:solidFill>
            </a:rPr>
            <a:t>Overall quality</a:t>
          </a:r>
        </a:p>
      </dsp:txBody>
      <dsp:txXfrm>
        <a:off x="34116" y="33150"/>
        <a:ext cx="7853391" cy="1005105"/>
      </dsp:txXfrm>
    </dsp:sp>
    <dsp:sp modelId="{1095B457-A8A3-4F88-A884-4265FEF36CDE}">
      <dsp:nvSpPr>
        <dsp:cNvPr id="0" name=""/>
        <dsp:cNvSpPr/>
      </dsp:nvSpPr>
      <dsp:spPr>
        <a:xfrm>
          <a:off x="10573" y="1256891"/>
          <a:ext cx="2493837" cy="841557"/>
        </a:xfrm>
        <a:prstGeom prst="roundRect">
          <a:avLst>
            <a:gd name="adj" fmla="val 10000"/>
          </a:avLst>
        </a:prstGeom>
        <a:solidFill>
          <a:srgbClr val="B9D6D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chemeClr val="tx1"/>
              </a:solidFill>
            </a:rPr>
            <a:t>Outputs</a:t>
          </a:r>
        </a:p>
      </dsp:txBody>
      <dsp:txXfrm>
        <a:off x="35221" y="1281539"/>
        <a:ext cx="2444541" cy="792261"/>
      </dsp:txXfrm>
    </dsp:sp>
    <dsp:sp modelId="{2D7F5482-7DBC-43BA-A7BD-EBF3A0083EEC}">
      <dsp:nvSpPr>
        <dsp:cNvPr id="0" name=""/>
        <dsp:cNvSpPr/>
      </dsp:nvSpPr>
      <dsp:spPr>
        <a:xfrm>
          <a:off x="10573" y="2285814"/>
          <a:ext cx="2493837" cy="1672744"/>
        </a:xfrm>
        <a:prstGeom prst="roundRect">
          <a:avLst>
            <a:gd name="adj" fmla="val 10000"/>
          </a:avLst>
        </a:prstGeom>
        <a:solidFill>
          <a:srgbClr val="B9D6D9">
            <a:alpha val="5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800" kern="1200" dirty="0">
              <a:solidFill>
                <a:schemeClr val="tx1"/>
              </a:solidFill>
            </a:rPr>
            <a:t>Maximum of 4 outputs per researcher</a:t>
          </a:r>
        </a:p>
      </dsp:txBody>
      <dsp:txXfrm>
        <a:off x="59566" y="2334807"/>
        <a:ext cx="2395851" cy="1574758"/>
      </dsp:txXfrm>
    </dsp:sp>
    <dsp:sp modelId="{1C83A54A-F09E-4BD4-B033-4CDD9B400C7A}">
      <dsp:nvSpPr>
        <dsp:cNvPr id="0" name=""/>
        <dsp:cNvSpPr/>
      </dsp:nvSpPr>
      <dsp:spPr>
        <a:xfrm>
          <a:off x="2713893" y="1256891"/>
          <a:ext cx="2493837" cy="841540"/>
        </a:xfrm>
        <a:prstGeom prst="roundRect">
          <a:avLst>
            <a:gd name="adj" fmla="val 10000"/>
          </a:avLst>
        </a:prstGeom>
        <a:solidFill>
          <a:srgbClr val="B9D6D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chemeClr val="tx1"/>
              </a:solidFill>
              <a:latin typeface="+mn-lt"/>
            </a:rPr>
            <a:t>Impact</a:t>
          </a:r>
          <a:endParaRPr lang="en-GB" sz="2400" b="1" kern="1200" dirty="0">
            <a:solidFill>
              <a:schemeClr val="tx1"/>
            </a:solidFill>
          </a:endParaRPr>
        </a:p>
      </dsp:txBody>
      <dsp:txXfrm>
        <a:off x="2738541" y="1281539"/>
        <a:ext cx="2444541" cy="792244"/>
      </dsp:txXfrm>
    </dsp:sp>
    <dsp:sp modelId="{4024F3F1-0235-4193-8A5C-7EBE83DCCB08}">
      <dsp:nvSpPr>
        <dsp:cNvPr id="0" name=""/>
        <dsp:cNvSpPr/>
      </dsp:nvSpPr>
      <dsp:spPr>
        <a:xfrm>
          <a:off x="2713893" y="2285797"/>
          <a:ext cx="2493837" cy="1672744"/>
        </a:xfrm>
        <a:prstGeom prst="roundRect">
          <a:avLst>
            <a:gd name="adj" fmla="val 10000"/>
          </a:avLst>
        </a:prstGeom>
        <a:solidFill>
          <a:srgbClr val="B9D6D9">
            <a:alpha val="5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800" kern="1200" dirty="0">
              <a:solidFill>
                <a:schemeClr val="tx1"/>
              </a:solidFill>
            </a:rPr>
            <a:t>Impact template and case studies</a:t>
          </a:r>
        </a:p>
      </dsp:txBody>
      <dsp:txXfrm>
        <a:off x="2762886" y="2334790"/>
        <a:ext cx="2395851" cy="1574758"/>
      </dsp:txXfrm>
    </dsp:sp>
    <dsp:sp modelId="{341BD9DC-3C29-4C1F-A040-4804CD20A7FF}">
      <dsp:nvSpPr>
        <dsp:cNvPr id="0" name=""/>
        <dsp:cNvSpPr/>
      </dsp:nvSpPr>
      <dsp:spPr>
        <a:xfrm>
          <a:off x="5417213" y="1256891"/>
          <a:ext cx="2493837" cy="841540"/>
        </a:xfrm>
        <a:prstGeom prst="roundRect">
          <a:avLst>
            <a:gd name="adj" fmla="val 10000"/>
          </a:avLst>
        </a:prstGeom>
        <a:solidFill>
          <a:srgbClr val="B9D6D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chemeClr val="tx1"/>
              </a:solidFill>
            </a:rPr>
            <a:t>Environment</a:t>
          </a:r>
        </a:p>
      </dsp:txBody>
      <dsp:txXfrm>
        <a:off x="5441861" y="1281539"/>
        <a:ext cx="2444541" cy="792244"/>
      </dsp:txXfrm>
    </dsp:sp>
    <dsp:sp modelId="{CCF4EC52-E247-40F5-AC90-6B3836169A58}">
      <dsp:nvSpPr>
        <dsp:cNvPr id="0" name=""/>
        <dsp:cNvSpPr/>
      </dsp:nvSpPr>
      <dsp:spPr>
        <a:xfrm>
          <a:off x="5417213" y="2285797"/>
          <a:ext cx="2493837" cy="1672744"/>
        </a:xfrm>
        <a:prstGeom prst="roundRect">
          <a:avLst>
            <a:gd name="adj" fmla="val 10000"/>
          </a:avLst>
        </a:prstGeom>
        <a:solidFill>
          <a:srgbClr val="B9D6D9">
            <a:alpha val="5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800" kern="1200" dirty="0">
              <a:solidFill>
                <a:schemeClr val="tx1"/>
              </a:solidFill>
            </a:rPr>
            <a:t>Environment data and template </a:t>
          </a:r>
        </a:p>
      </dsp:txBody>
      <dsp:txXfrm>
        <a:off x="5466206" y="2334790"/>
        <a:ext cx="2395851" cy="1574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00208-9FA6-4C1B-A323-B11CFC9EF7C6}">
      <dsp:nvSpPr>
        <dsp:cNvPr id="0" name=""/>
        <dsp:cNvSpPr/>
      </dsp:nvSpPr>
      <dsp:spPr>
        <a:xfrm rot="16200000">
          <a:off x="-1358119" y="1358119"/>
          <a:ext cx="4663134" cy="1946895"/>
        </a:xfrm>
        <a:prstGeom prst="flowChartManualOperation">
          <a:avLst/>
        </a:prstGeom>
        <a:solidFill>
          <a:schemeClr val="lt1">
            <a:hueOff val="0"/>
            <a:satOff val="0"/>
            <a:lumOff val="0"/>
            <a:alphaOff val="0"/>
          </a:schemeClr>
        </a:solidFill>
        <a:ln w="19050" cap="flat" cmpd="sng" algn="ctr">
          <a:solidFill>
            <a:srgbClr val="00788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2489" bIns="0" numCol="1" spcCol="1270" anchor="t" anchorCtr="0">
          <a:noAutofit/>
        </a:bodyPr>
        <a:lstStyle/>
        <a:p>
          <a:pPr lvl="0" algn="l" defTabSz="800100">
            <a:lnSpc>
              <a:spcPct val="90000"/>
            </a:lnSpc>
            <a:spcBef>
              <a:spcPct val="0"/>
            </a:spcBef>
            <a:spcAft>
              <a:spcPct val="35000"/>
            </a:spcAft>
          </a:pPr>
          <a:r>
            <a:rPr lang="en-GB" sz="1800" b="1" kern="1200" dirty="0"/>
            <a:t>2011</a:t>
          </a:r>
        </a:p>
        <a:p>
          <a:pPr marL="114300" lvl="1" indent="-114300" algn="l" defTabSz="622300">
            <a:lnSpc>
              <a:spcPct val="100000"/>
            </a:lnSpc>
            <a:spcBef>
              <a:spcPct val="0"/>
            </a:spcBef>
            <a:spcAft>
              <a:spcPts val="1200"/>
            </a:spcAft>
            <a:buChar char="••"/>
          </a:pPr>
          <a:r>
            <a:rPr lang="en-GB" sz="1400" kern="1200" dirty="0"/>
            <a:t>Panels appointed (Feb)</a:t>
          </a:r>
        </a:p>
        <a:p>
          <a:pPr marL="114300" lvl="1" indent="-114300" algn="l" defTabSz="622300">
            <a:lnSpc>
              <a:spcPct val="100000"/>
            </a:lnSpc>
            <a:spcBef>
              <a:spcPct val="0"/>
            </a:spcBef>
            <a:spcAft>
              <a:spcPts val="1200"/>
            </a:spcAft>
            <a:buChar char="••"/>
          </a:pPr>
          <a:r>
            <a:rPr lang="en-GB" sz="1400" b="1" kern="1200" dirty="0"/>
            <a:t>Guidance on submissions published (Jul)</a:t>
          </a:r>
        </a:p>
        <a:p>
          <a:pPr marL="114300" lvl="1" indent="-114300" algn="l" defTabSz="622300">
            <a:lnSpc>
              <a:spcPct val="100000"/>
            </a:lnSpc>
            <a:spcBef>
              <a:spcPct val="0"/>
            </a:spcBef>
            <a:spcAft>
              <a:spcPts val="1200"/>
            </a:spcAft>
            <a:buChar char="••"/>
          </a:pPr>
          <a:r>
            <a:rPr lang="en-GB" sz="1400" b="0" kern="1200" dirty="0"/>
            <a:t>Draft panel criteria for consultation (Jul)</a:t>
          </a:r>
        </a:p>
        <a:p>
          <a:pPr marL="114300" lvl="1" indent="-114300" algn="l" defTabSz="622300">
            <a:lnSpc>
              <a:spcPct val="100000"/>
            </a:lnSpc>
            <a:spcBef>
              <a:spcPct val="0"/>
            </a:spcBef>
            <a:spcAft>
              <a:spcPts val="1200"/>
            </a:spcAft>
            <a:buChar char="••"/>
          </a:pPr>
          <a:r>
            <a:rPr lang="en-GB" sz="1400" b="0" kern="1200" dirty="0"/>
            <a:t>Close of consultation (5 Oct)</a:t>
          </a:r>
        </a:p>
      </dsp:txBody>
      <dsp:txXfrm rot="5400000">
        <a:off x="0" y="932627"/>
        <a:ext cx="1946895" cy="2797880"/>
      </dsp:txXfrm>
    </dsp:sp>
    <dsp:sp modelId="{F893B536-02DF-4454-B016-4AAB3672A257}">
      <dsp:nvSpPr>
        <dsp:cNvPr id="0" name=""/>
        <dsp:cNvSpPr/>
      </dsp:nvSpPr>
      <dsp:spPr>
        <a:xfrm rot="16200000">
          <a:off x="736776" y="1358119"/>
          <a:ext cx="4663134" cy="1946895"/>
        </a:xfrm>
        <a:prstGeom prst="flowChartManualOperation">
          <a:avLst/>
        </a:prstGeom>
        <a:solidFill>
          <a:schemeClr val="lt1">
            <a:hueOff val="0"/>
            <a:satOff val="0"/>
            <a:lumOff val="0"/>
            <a:alphaOff val="0"/>
          </a:schemeClr>
        </a:solidFill>
        <a:ln w="19050" cap="flat" cmpd="sng" algn="ctr">
          <a:solidFill>
            <a:srgbClr val="00788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0" tIns="0" rIns="88900" bIns="0" numCol="1" spcCol="1270" anchor="t" anchorCtr="0">
          <a:noAutofit/>
        </a:bodyPr>
        <a:lstStyle/>
        <a:p>
          <a:pPr lvl="0" algn="l" defTabSz="755650">
            <a:lnSpc>
              <a:spcPct val="90000"/>
            </a:lnSpc>
            <a:spcBef>
              <a:spcPct val="0"/>
            </a:spcBef>
            <a:spcAft>
              <a:spcPct val="35000"/>
            </a:spcAft>
          </a:pPr>
          <a:r>
            <a:rPr lang="en-GB" sz="1700" b="1" kern="1200" dirty="0"/>
            <a:t>2012</a:t>
          </a:r>
        </a:p>
        <a:p>
          <a:pPr marL="114300" lvl="1" indent="-114300" algn="l" defTabSz="622300">
            <a:lnSpc>
              <a:spcPct val="100000"/>
            </a:lnSpc>
            <a:spcBef>
              <a:spcPct val="0"/>
            </a:spcBef>
            <a:spcAft>
              <a:spcPts val="1200"/>
            </a:spcAft>
            <a:buChar char="••"/>
          </a:pPr>
          <a:r>
            <a:rPr lang="en-GB" sz="1400" b="1" kern="1200" dirty="0"/>
            <a:t>Panel criteria published (Jan) </a:t>
          </a:r>
        </a:p>
        <a:p>
          <a:pPr marL="114300" lvl="1" indent="-114300" algn="l" defTabSz="622300">
            <a:lnSpc>
              <a:spcPct val="100000"/>
            </a:lnSpc>
            <a:spcBef>
              <a:spcPct val="0"/>
            </a:spcBef>
            <a:spcAft>
              <a:spcPts val="1200"/>
            </a:spcAft>
            <a:buChar char="••"/>
          </a:pPr>
          <a:r>
            <a:rPr lang="en-GB" sz="1400" b="0" kern="1200" dirty="0"/>
            <a:t>HEIs submit codes of practice (by Jul)</a:t>
          </a:r>
        </a:p>
        <a:p>
          <a:pPr marL="114300" lvl="1" indent="-114300" algn="l" defTabSz="622300">
            <a:lnSpc>
              <a:spcPct val="100000"/>
            </a:lnSpc>
            <a:spcBef>
              <a:spcPct val="0"/>
            </a:spcBef>
            <a:spcAft>
              <a:spcPts val="1200"/>
            </a:spcAft>
            <a:buChar char="••"/>
          </a:pPr>
          <a:r>
            <a:rPr lang="en-GB" sz="1400" b="0" kern="1200" dirty="0"/>
            <a:t>Pilot of submissions system (Sep)</a:t>
          </a:r>
        </a:p>
        <a:p>
          <a:pPr marL="114300" lvl="1" indent="-114300" algn="l" defTabSz="622300">
            <a:lnSpc>
              <a:spcPct val="100000"/>
            </a:lnSpc>
            <a:spcBef>
              <a:spcPct val="0"/>
            </a:spcBef>
            <a:spcAft>
              <a:spcPts val="1200"/>
            </a:spcAft>
            <a:buChar char="••"/>
          </a:pPr>
          <a:r>
            <a:rPr lang="en-GB" sz="1400" b="0" kern="1200" dirty="0"/>
            <a:t>HEIs may request multiple submissions (by Dec)</a:t>
          </a:r>
        </a:p>
        <a:p>
          <a:pPr marL="114300" lvl="1" indent="-114300" algn="l" defTabSz="622300">
            <a:lnSpc>
              <a:spcPct val="100000"/>
            </a:lnSpc>
            <a:spcBef>
              <a:spcPct val="0"/>
            </a:spcBef>
            <a:spcAft>
              <a:spcPts val="1200"/>
            </a:spcAft>
            <a:buChar char="••"/>
          </a:pPr>
          <a:r>
            <a:rPr lang="en-GB" sz="1400" b="0" kern="1200" dirty="0"/>
            <a:t>Survey of HEIs’ submission intentions           (Dec)</a:t>
          </a:r>
        </a:p>
      </dsp:txBody>
      <dsp:txXfrm rot="5400000">
        <a:off x="2094895" y="932627"/>
        <a:ext cx="1946895" cy="2797880"/>
      </dsp:txXfrm>
    </dsp:sp>
    <dsp:sp modelId="{B73BF5C9-D30B-4155-810A-CD3735469640}">
      <dsp:nvSpPr>
        <dsp:cNvPr id="0" name=""/>
        <dsp:cNvSpPr/>
      </dsp:nvSpPr>
      <dsp:spPr>
        <a:xfrm rot="16200000">
          <a:off x="2829689" y="1358119"/>
          <a:ext cx="4663134" cy="1946895"/>
        </a:xfrm>
        <a:prstGeom prst="flowChartManualOperation">
          <a:avLst/>
        </a:prstGeom>
        <a:solidFill>
          <a:schemeClr val="lt1">
            <a:hueOff val="0"/>
            <a:satOff val="0"/>
            <a:lumOff val="0"/>
            <a:alphaOff val="0"/>
          </a:schemeClr>
        </a:solidFill>
        <a:ln w="19050" cap="flat" cmpd="sng" algn="ctr">
          <a:solidFill>
            <a:srgbClr val="00788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2489" bIns="0" numCol="1" spcCol="1270" anchor="t" anchorCtr="0">
          <a:noAutofit/>
        </a:bodyPr>
        <a:lstStyle/>
        <a:p>
          <a:pPr lvl="0" algn="l" defTabSz="800100">
            <a:lnSpc>
              <a:spcPct val="90000"/>
            </a:lnSpc>
            <a:spcBef>
              <a:spcPct val="0"/>
            </a:spcBef>
            <a:spcAft>
              <a:spcPct val="35000"/>
            </a:spcAft>
          </a:pPr>
          <a:r>
            <a:rPr lang="en-GB" sz="1800" b="1" kern="1200" dirty="0"/>
            <a:t>2013</a:t>
          </a:r>
        </a:p>
        <a:p>
          <a:pPr marL="114300" lvl="1" indent="-114300" algn="l" defTabSz="622300">
            <a:lnSpc>
              <a:spcPct val="100000"/>
            </a:lnSpc>
            <a:spcBef>
              <a:spcPct val="0"/>
            </a:spcBef>
            <a:spcAft>
              <a:spcPts val="1200"/>
            </a:spcAft>
            <a:buChar char="••"/>
          </a:pPr>
          <a:r>
            <a:rPr lang="en-GB" sz="1400" b="0" kern="1200" dirty="0"/>
            <a:t>Launch REF submissions system (Jan)</a:t>
          </a:r>
        </a:p>
        <a:p>
          <a:pPr marL="114300" lvl="1" indent="-114300" algn="l" defTabSz="622300">
            <a:lnSpc>
              <a:spcPct val="100000"/>
            </a:lnSpc>
            <a:spcBef>
              <a:spcPct val="0"/>
            </a:spcBef>
            <a:spcAft>
              <a:spcPts val="1200"/>
            </a:spcAft>
            <a:buChar char="••"/>
          </a:pPr>
          <a:r>
            <a:rPr lang="en-GB" sz="1400" b="0" kern="1200" dirty="0"/>
            <a:t>Additional assessors appointed to panels</a:t>
          </a:r>
        </a:p>
        <a:p>
          <a:pPr marL="114300" lvl="1" indent="-114300" algn="l" defTabSz="622300">
            <a:lnSpc>
              <a:spcPct val="100000"/>
            </a:lnSpc>
            <a:spcBef>
              <a:spcPct val="0"/>
            </a:spcBef>
            <a:spcAft>
              <a:spcPts val="1200"/>
            </a:spcAft>
            <a:buChar char="••"/>
          </a:pPr>
          <a:r>
            <a:rPr lang="en-GB" sz="1400" b="0" kern="1200" dirty="0"/>
            <a:t>Staff census date (31 Oct)</a:t>
          </a:r>
        </a:p>
        <a:p>
          <a:pPr marL="114300" lvl="1" indent="-114300" algn="l" defTabSz="622300">
            <a:lnSpc>
              <a:spcPct val="100000"/>
            </a:lnSpc>
            <a:spcBef>
              <a:spcPct val="0"/>
            </a:spcBef>
            <a:spcAft>
              <a:spcPts val="1200"/>
            </a:spcAft>
            <a:buChar char="••"/>
          </a:pPr>
          <a:r>
            <a:rPr lang="en-GB" sz="1400" b="1" kern="1200" dirty="0"/>
            <a:t>Submissions deadline (29 Nov)</a:t>
          </a:r>
        </a:p>
      </dsp:txBody>
      <dsp:txXfrm rot="5400000">
        <a:off x="4187808" y="932627"/>
        <a:ext cx="1946895" cy="2797880"/>
      </dsp:txXfrm>
    </dsp:sp>
    <dsp:sp modelId="{127A83E4-CF2E-4C1C-9851-C974EFD41172}">
      <dsp:nvSpPr>
        <dsp:cNvPr id="0" name=""/>
        <dsp:cNvSpPr/>
      </dsp:nvSpPr>
      <dsp:spPr>
        <a:xfrm rot="16200000">
          <a:off x="4922601" y="1358119"/>
          <a:ext cx="4663134" cy="1946895"/>
        </a:xfrm>
        <a:prstGeom prst="flowChartManualOperation">
          <a:avLst/>
        </a:prstGeom>
        <a:solidFill>
          <a:schemeClr val="lt1">
            <a:hueOff val="0"/>
            <a:satOff val="0"/>
            <a:lumOff val="0"/>
            <a:alphaOff val="0"/>
          </a:schemeClr>
        </a:solidFill>
        <a:ln w="19050" cap="flat" cmpd="sng" algn="ctr">
          <a:solidFill>
            <a:srgbClr val="00788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2489" bIns="0" numCol="1" spcCol="1270" anchor="t" anchorCtr="0">
          <a:noAutofit/>
        </a:bodyPr>
        <a:lstStyle/>
        <a:p>
          <a:pPr lvl="0" algn="l" defTabSz="800100">
            <a:lnSpc>
              <a:spcPct val="90000"/>
            </a:lnSpc>
            <a:spcBef>
              <a:spcPct val="0"/>
            </a:spcBef>
            <a:spcAft>
              <a:spcPct val="35000"/>
            </a:spcAft>
          </a:pPr>
          <a:r>
            <a:rPr lang="en-GB" sz="1800" b="1" kern="1200" dirty="0"/>
            <a:t>2014</a:t>
          </a:r>
        </a:p>
        <a:p>
          <a:pPr marL="114300" lvl="1" indent="-114300" algn="l" defTabSz="622300">
            <a:lnSpc>
              <a:spcPct val="100000"/>
            </a:lnSpc>
            <a:spcBef>
              <a:spcPct val="0"/>
            </a:spcBef>
            <a:spcAft>
              <a:spcPts val="1200"/>
            </a:spcAft>
            <a:buChar char="••"/>
          </a:pPr>
          <a:r>
            <a:rPr lang="en-GB" sz="1400" b="0" kern="1200" dirty="0"/>
            <a:t>Panels assess submissions</a:t>
          </a:r>
        </a:p>
        <a:p>
          <a:pPr marL="114300" lvl="1" indent="-114300" algn="l" defTabSz="622300">
            <a:lnSpc>
              <a:spcPct val="100000"/>
            </a:lnSpc>
            <a:spcBef>
              <a:spcPct val="0"/>
            </a:spcBef>
            <a:spcAft>
              <a:spcPts val="1200"/>
            </a:spcAft>
            <a:buChar char="••"/>
          </a:pPr>
          <a:r>
            <a:rPr lang="en-GB" sz="1400" b="1" kern="1200" dirty="0"/>
            <a:t>Publish outcomes (Dec)</a:t>
          </a:r>
        </a:p>
      </dsp:txBody>
      <dsp:txXfrm rot="5400000">
        <a:off x="6280720" y="932627"/>
        <a:ext cx="1946895" cy="2797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67F4F-A2D9-4131-8BB9-08E537DD785D}">
      <dsp:nvSpPr>
        <dsp:cNvPr id="0" name=""/>
        <dsp:cNvSpPr/>
      </dsp:nvSpPr>
      <dsp:spPr>
        <a:xfrm>
          <a:off x="34" y="127258"/>
          <a:ext cx="3331178" cy="518400"/>
        </a:xfrm>
        <a:prstGeom prst="rect">
          <a:avLst/>
        </a:prstGeom>
        <a:solidFill>
          <a:srgbClr val="00788A"/>
        </a:solidFill>
        <a:ln w="12700" cap="flat" cmpd="sng" algn="ctr">
          <a:solidFill>
            <a:srgbClr val="00788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l" defTabSz="800100">
            <a:lnSpc>
              <a:spcPct val="90000"/>
            </a:lnSpc>
            <a:spcBef>
              <a:spcPct val="0"/>
            </a:spcBef>
            <a:spcAft>
              <a:spcPct val="35000"/>
            </a:spcAft>
          </a:pPr>
          <a:r>
            <a:rPr lang="en-GB" sz="1800" b="1" kern="1200" dirty="0">
              <a:solidFill>
                <a:schemeClr val="accent4">
                  <a:lumMod val="50000"/>
                </a:schemeClr>
              </a:solidFill>
              <a:latin typeface="Arial" panose="020B0604020202020204" pitchFamily="34" charset="0"/>
              <a:cs typeface="Arial" panose="020B0604020202020204" pitchFamily="34" charset="0"/>
            </a:rPr>
            <a:t>Impact template (REF3a)</a:t>
          </a:r>
        </a:p>
      </dsp:txBody>
      <dsp:txXfrm>
        <a:off x="34" y="127258"/>
        <a:ext cx="3331178" cy="518400"/>
      </dsp:txXfrm>
    </dsp:sp>
    <dsp:sp modelId="{9E079ABB-3823-4D0A-9379-2790EFBC7242}">
      <dsp:nvSpPr>
        <dsp:cNvPr id="0" name=""/>
        <dsp:cNvSpPr/>
      </dsp:nvSpPr>
      <dsp:spPr>
        <a:xfrm>
          <a:off x="34" y="645658"/>
          <a:ext cx="3331178" cy="4051619"/>
        </a:xfrm>
        <a:prstGeom prst="rect">
          <a:avLst/>
        </a:prstGeom>
        <a:solidFill>
          <a:srgbClr val="B9D6D9">
            <a:alpha val="90000"/>
          </a:srgbClr>
        </a:solidFill>
        <a:ln w="12700" cap="flat" cmpd="sng" algn="ctr">
          <a:solidFill>
            <a:srgbClr val="00788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44000" marR="0" lvl="1" indent="-144000" algn="l" defTabSz="914400" eaLnBrk="1" fontAlgn="auto" latinLnBrk="0" hangingPunct="1">
            <a:lnSpc>
              <a:spcPct val="100000"/>
            </a:lnSpc>
            <a:spcBef>
              <a:spcPct val="0"/>
            </a:spcBef>
            <a:spcAft>
              <a:spcPts val="1200"/>
            </a:spcAft>
            <a:buClrTx/>
            <a:buSzTx/>
            <a:buFont typeface="Arial" panose="020B0604020202020204" pitchFamily="34" charset="0"/>
            <a:buChar char="••"/>
            <a:tabLst/>
            <a:defRPr/>
          </a:pPr>
          <a:r>
            <a:rPr lang="en-GB" sz="1800" kern="1200" dirty="0">
              <a:solidFill>
                <a:schemeClr val="accent4">
                  <a:lumMod val="50000"/>
                </a:schemeClr>
              </a:solidFill>
              <a:latin typeface="Arial" panose="020B0604020202020204" pitchFamily="34" charset="0"/>
              <a:cs typeface="Arial" panose="020B0604020202020204" pitchFamily="34" charset="0"/>
            </a:rPr>
            <a:t>Sets out the submitted unit’s general approach to enabling impact from its research</a:t>
          </a:r>
        </a:p>
        <a:p>
          <a:pPr marL="144000" marR="0" lvl="1" indent="-144000" algn="l" defTabSz="914400" eaLnBrk="1" fontAlgn="auto" latinLnBrk="0" hangingPunct="1">
            <a:lnSpc>
              <a:spcPct val="100000"/>
            </a:lnSpc>
            <a:spcBef>
              <a:spcPct val="0"/>
            </a:spcBef>
            <a:spcAft>
              <a:spcPts val="1200"/>
            </a:spcAft>
            <a:buClrTx/>
            <a:buSzTx/>
            <a:buFont typeface="Arial" panose="020B0604020202020204" pitchFamily="34" charset="0"/>
            <a:buChar char="••"/>
            <a:tabLst/>
            <a:defRPr/>
          </a:pPr>
          <a:r>
            <a:rPr lang="en-GB" sz="1800" kern="1200" dirty="0">
              <a:solidFill>
                <a:schemeClr val="accent4">
                  <a:lumMod val="50000"/>
                </a:schemeClr>
              </a:solidFill>
              <a:latin typeface="Arial" panose="020B0604020202020204" pitchFamily="34" charset="0"/>
              <a:cs typeface="Arial" panose="020B0604020202020204" pitchFamily="34" charset="0"/>
            </a:rPr>
            <a:t>One template per submission – with a page limit depending on the number of staff submitted</a:t>
          </a:r>
        </a:p>
        <a:p>
          <a:pPr marL="144000" marR="0" lvl="1" indent="-144000" algn="l" defTabSz="914400" eaLnBrk="1" fontAlgn="auto" latinLnBrk="0" hangingPunct="1">
            <a:lnSpc>
              <a:spcPct val="100000"/>
            </a:lnSpc>
            <a:spcBef>
              <a:spcPct val="0"/>
            </a:spcBef>
            <a:spcAft>
              <a:spcPts val="1200"/>
            </a:spcAft>
            <a:buClrTx/>
            <a:buSzTx/>
            <a:buFont typeface="Arial" panose="020B0604020202020204" pitchFamily="34" charset="0"/>
            <a:buChar char="••"/>
            <a:tabLst/>
            <a:defRPr/>
          </a:pPr>
          <a:r>
            <a:rPr lang="en-GB" sz="1800" kern="1200" dirty="0">
              <a:solidFill>
                <a:schemeClr val="accent4">
                  <a:lumMod val="50000"/>
                </a:schemeClr>
              </a:solidFill>
              <a:latin typeface="Arial" panose="020B0604020202020204" pitchFamily="34" charset="0"/>
              <a:cs typeface="Arial" panose="020B0604020202020204" pitchFamily="34" charset="0"/>
            </a:rPr>
            <a:t>Covered the period 1 Jan 2008 to 31 Jul 2013</a:t>
          </a:r>
        </a:p>
        <a:p>
          <a:pPr marL="144000" lvl="1" indent="-144000" algn="l" defTabSz="889000">
            <a:lnSpc>
              <a:spcPct val="100000"/>
            </a:lnSpc>
            <a:spcBef>
              <a:spcPct val="0"/>
            </a:spcBef>
            <a:spcAft>
              <a:spcPts val="1200"/>
            </a:spcAft>
            <a:buFont typeface="Arial" panose="020B0604020202020204" pitchFamily="34" charset="0"/>
            <a:buChar char="••"/>
          </a:pPr>
          <a:r>
            <a:rPr lang="en-GB" sz="1800" kern="1200" dirty="0">
              <a:solidFill>
                <a:schemeClr val="accent4">
                  <a:lumMod val="50000"/>
                </a:schemeClr>
              </a:solidFill>
              <a:latin typeface="Arial" panose="020B0604020202020204" pitchFamily="34" charset="0"/>
              <a:cs typeface="Arial" panose="020B0604020202020204" pitchFamily="34" charset="0"/>
            </a:rPr>
            <a:t>Contributed 20% to the impact sub-profile</a:t>
          </a:r>
        </a:p>
        <a:p>
          <a:pPr marL="144000" lvl="1" indent="-144000" algn="l" defTabSz="889000">
            <a:lnSpc>
              <a:spcPct val="100000"/>
            </a:lnSpc>
            <a:spcBef>
              <a:spcPct val="0"/>
            </a:spcBef>
            <a:spcAft>
              <a:spcPts val="1200"/>
            </a:spcAft>
            <a:buChar char="••"/>
          </a:pPr>
          <a:endParaRPr lang="en-GB" sz="1800" kern="1200" dirty="0"/>
        </a:p>
      </dsp:txBody>
      <dsp:txXfrm>
        <a:off x="34" y="645658"/>
        <a:ext cx="3331178" cy="4051619"/>
      </dsp:txXfrm>
    </dsp:sp>
    <dsp:sp modelId="{AADEA7FE-E5A4-4941-8F65-EDAF538EC064}">
      <dsp:nvSpPr>
        <dsp:cNvPr id="0" name=""/>
        <dsp:cNvSpPr/>
      </dsp:nvSpPr>
      <dsp:spPr>
        <a:xfrm>
          <a:off x="3797578" y="127258"/>
          <a:ext cx="3331178" cy="518400"/>
        </a:xfrm>
        <a:prstGeom prst="rect">
          <a:avLst/>
        </a:prstGeom>
        <a:solidFill>
          <a:srgbClr val="00788A"/>
        </a:solidFill>
        <a:ln w="12700" cap="flat" cmpd="sng" algn="ctr">
          <a:solidFill>
            <a:srgbClr val="00788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l" defTabSz="800100">
            <a:lnSpc>
              <a:spcPct val="90000"/>
            </a:lnSpc>
            <a:spcBef>
              <a:spcPct val="0"/>
            </a:spcBef>
            <a:spcAft>
              <a:spcPct val="35000"/>
            </a:spcAft>
          </a:pPr>
          <a:r>
            <a:rPr lang="en-GB" sz="1800" b="1" kern="1200" dirty="0">
              <a:solidFill>
                <a:schemeClr val="accent4">
                  <a:lumMod val="50000"/>
                </a:schemeClr>
              </a:solidFill>
              <a:latin typeface="Arial" panose="020B0604020202020204" pitchFamily="34" charset="0"/>
              <a:cs typeface="Arial" panose="020B0604020202020204" pitchFamily="34" charset="0"/>
            </a:rPr>
            <a:t>Case studies (REF3b)</a:t>
          </a:r>
        </a:p>
      </dsp:txBody>
      <dsp:txXfrm>
        <a:off x="3797578" y="127258"/>
        <a:ext cx="3331178" cy="518400"/>
      </dsp:txXfrm>
    </dsp:sp>
    <dsp:sp modelId="{BB7250A0-E9A2-4A24-9B38-B7594CA02CD6}">
      <dsp:nvSpPr>
        <dsp:cNvPr id="0" name=""/>
        <dsp:cNvSpPr/>
      </dsp:nvSpPr>
      <dsp:spPr>
        <a:xfrm>
          <a:off x="3797578" y="645658"/>
          <a:ext cx="3331178" cy="4051619"/>
        </a:xfrm>
        <a:prstGeom prst="rect">
          <a:avLst/>
        </a:prstGeom>
        <a:solidFill>
          <a:srgbClr val="B9D6D9">
            <a:alpha val="90000"/>
          </a:srgbClr>
        </a:solidFill>
        <a:ln w="12700" cap="flat" cmpd="sng" algn="ctr">
          <a:solidFill>
            <a:srgbClr val="00788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44000" lvl="1" indent="-144000" algn="l" defTabSz="800100">
            <a:lnSpc>
              <a:spcPct val="100000"/>
            </a:lnSpc>
            <a:spcBef>
              <a:spcPct val="0"/>
            </a:spcBef>
            <a:spcAft>
              <a:spcPts val="1200"/>
            </a:spcAft>
            <a:buChar char="••"/>
          </a:pPr>
          <a:r>
            <a:rPr lang="en-GB" sz="1800" kern="1200" dirty="0">
              <a:solidFill>
                <a:schemeClr val="accent4">
                  <a:lumMod val="50000"/>
                </a:schemeClr>
              </a:solidFill>
              <a:latin typeface="Arial" panose="020B0604020202020204" pitchFamily="34" charset="0"/>
              <a:cs typeface="Arial" panose="020B0604020202020204" pitchFamily="34" charset="0"/>
            </a:rPr>
            <a:t>Specific examples of impacts that were underpinned by the submitted unit’s research</a:t>
          </a:r>
        </a:p>
        <a:p>
          <a:pPr marL="144000" lvl="1" indent="-144000" algn="l" defTabSz="800100">
            <a:lnSpc>
              <a:spcPct val="100000"/>
            </a:lnSpc>
            <a:spcBef>
              <a:spcPct val="0"/>
            </a:spcBef>
            <a:spcAft>
              <a:spcPts val="1200"/>
            </a:spcAft>
            <a:buChar char="••"/>
          </a:pPr>
          <a:r>
            <a:rPr lang="en-GB" sz="1800" kern="1200" dirty="0">
              <a:solidFill>
                <a:schemeClr val="accent4">
                  <a:lumMod val="50000"/>
                </a:schemeClr>
              </a:solidFill>
              <a:latin typeface="Arial" panose="020B0604020202020204" pitchFamily="34" charset="0"/>
              <a:cs typeface="Arial" panose="020B0604020202020204" pitchFamily="34" charset="0"/>
            </a:rPr>
            <a:t>The number of case studies required depends on the number of staff submitted</a:t>
          </a:r>
        </a:p>
        <a:p>
          <a:pPr marL="144000" lvl="1" indent="-144000" algn="l" defTabSz="800100">
            <a:lnSpc>
              <a:spcPct val="100000"/>
            </a:lnSpc>
            <a:spcBef>
              <a:spcPct val="0"/>
            </a:spcBef>
            <a:spcAft>
              <a:spcPts val="1200"/>
            </a:spcAft>
            <a:buChar char="••"/>
          </a:pPr>
          <a:r>
            <a:rPr lang="en-GB" sz="1800" kern="1200" dirty="0">
              <a:solidFill>
                <a:schemeClr val="accent4">
                  <a:lumMod val="50000"/>
                </a:schemeClr>
              </a:solidFill>
              <a:latin typeface="Arial" panose="020B0604020202020204" pitchFamily="34" charset="0"/>
              <a:cs typeface="Arial" panose="020B0604020202020204" pitchFamily="34" charset="0"/>
            </a:rPr>
            <a:t>Impacts during 1 Jan 2008 to 31 Jul 2013; underpinned by research since 1 Jan 1993</a:t>
          </a:r>
        </a:p>
        <a:p>
          <a:pPr marL="144000" lvl="1" indent="-144000" algn="l" defTabSz="800100">
            <a:lnSpc>
              <a:spcPct val="100000"/>
            </a:lnSpc>
            <a:spcBef>
              <a:spcPct val="0"/>
            </a:spcBef>
            <a:spcAft>
              <a:spcPts val="1200"/>
            </a:spcAft>
            <a:buChar char="••"/>
          </a:pPr>
          <a:r>
            <a:rPr lang="en-GB" sz="1800" kern="1200" dirty="0">
              <a:solidFill>
                <a:schemeClr val="accent4">
                  <a:lumMod val="50000"/>
                </a:schemeClr>
              </a:solidFill>
              <a:latin typeface="Arial" panose="020B0604020202020204" pitchFamily="34" charset="0"/>
              <a:cs typeface="Arial" panose="020B0604020202020204" pitchFamily="34" charset="0"/>
            </a:rPr>
            <a:t>Contributed 80% to the impact sub-profile</a:t>
          </a:r>
        </a:p>
      </dsp:txBody>
      <dsp:txXfrm>
        <a:off x="3797578" y="645658"/>
        <a:ext cx="3331178" cy="40516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358E7-9350-46DA-879E-959CBE67500C}">
      <dsp:nvSpPr>
        <dsp:cNvPr id="0" name=""/>
        <dsp:cNvSpPr/>
      </dsp:nvSpPr>
      <dsp:spPr>
        <a:xfrm>
          <a:off x="2915378" y="1749710"/>
          <a:ext cx="1658075" cy="1181099"/>
        </a:xfrm>
        <a:prstGeom prst="ellipse">
          <a:avLst/>
        </a:prstGeom>
        <a:solidFill>
          <a:srgbClr val="B9D6D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900" b="1" i="0" u="none" strike="noStrike" kern="1200" cap="none" normalizeH="0" baseline="0" dirty="0">
              <a:ln/>
              <a:effectLst/>
              <a:latin typeface="Arial" charset="0"/>
            </a:rPr>
            <a:t>Types of impact</a:t>
          </a:r>
          <a:endParaRPr kumimoji="0" lang="en-US" sz="1900" b="1" i="0" u="none" strike="noStrike" kern="1200" cap="none" normalizeH="0" baseline="0" dirty="0">
            <a:ln/>
            <a:effectLst/>
            <a:latin typeface="Arial" charset="0"/>
          </a:endParaRPr>
        </a:p>
      </dsp:txBody>
      <dsp:txXfrm>
        <a:off x="3158197" y="1922678"/>
        <a:ext cx="1172437" cy="835163"/>
      </dsp:txXfrm>
    </dsp:sp>
    <dsp:sp modelId="{F95BD4C4-929F-4454-9021-D77F3D1E9B4A}">
      <dsp:nvSpPr>
        <dsp:cNvPr id="0" name=""/>
        <dsp:cNvSpPr/>
      </dsp:nvSpPr>
      <dsp:spPr>
        <a:xfrm rot="16200000">
          <a:off x="3563293" y="1217434"/>
          <a:ext cx="362245" cy="401573"/>
        </a:xfrm>
        <a:prstGeom prst="rightArrow">
          <a:avLst>
            <a:gd name="adj1" fmla="val 60000"/>
            <a:gd name="adj2" fmla="val 50000"/>
          </a:avLst>
        </a:prstGeom>
        <a:solidFill>
          <a:srgbClr val="00788A"/>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a:off x="3617630" y="1352086"/>
        <a:ext cx="253572" cy="240943"/>
      </dsp:txXfrm>
    </dsp:sp>
    <dsp:sp modelId="{FC6C21D7-E5AE-4346-8CB4-327D3837D5F1}">
      <dsp:nvSpPr>
        <dsp:cNvPr id="0" name=""/>
        <dsp:cNvSpPr/>
      </dsp:nvSpPr>
      <dsp:spPr>
        <a:xfrm>
          <a:off x="2903516" y="3238"/>
          <a:ext cx="1681798" cy="1062989"/>
        </a:xfrm>
        <a:prstGeom prst="ellipse">
          <a:avLst/>
        </a:prstGeom>
        <a:solidFill>
          <a:srgbClr val="B9D6D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kern="1200" cap="none" normalizeH="0" baseline="0" dirty="0">
              <a:ln/>
              <a:effectLst/>
              <a:latin typeface="Arial" charset="0"/>
            </a:rPr>
            <a:t>Economic</a:t>
          </a:r>
          <a:endParaRPr kumimoji="0" lang="en-US" sz="1400" b="1" i="0" u="none" strike="noStrike" kern="1200" cap="none" normalizeH="0" baseline="0" dirty="0">
            <a:ln/>
            <a:effectLst/>
            <a:latin typeface="Arial" charset="0"/>
          </a:endParaRPr>
        </a:p>
      </dsp:txBody>
      <dsp:txXfrm>
        <a:off x="3149810" y="158909"/>
        <a:ext cx="1189210" cy="751647"/>
      </dsp:txXfrm>
    </dsp:sp>
    <dsp:sp modelId="{A1D04E16-6CA0-4582-89E4-E16D74546DDA}">
      <dsp:nvSpPr>
        <dsp:cNvPr id="0" name=""/>
        <dsp:cNvSpPr/>
      </dsp:nvSpPr>
      <dsp:spPr>
        <a:xfrm rot="19381221">
          <a:off x="4380050" y="1553438"/>
          <a:ext cx="285270" cy="401573"/>
        </a:xfrm>
        <a:prstGeom prst="rightArrow">
          <a:avLst>
            <a:gd name="adj1" fmla="val 60000"/>
            <a:gd name="adj2" fmla="val 50000"/>
          </a:avLst>
        </a:prstGeom>
        <a:solidFill>
          <a:srgbClr val="00788A"/>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a:off x="4388657" y="1659493"/>
        <a:ext cx="199689" cy="240943"/>
      </dsp:txXfrm>
    </dsp:sp>
    <dsp:sp modelId="{D02DB776-4297-433F-8F2E-EAD46C3C8EAA}">
      <dsp:nvSpPr>
        <dsp:cNvPr id="0" name=""/>
        <dsp:cNvSpPr/>
      </dsp:nvSpPr>
      <dsp:spPr>
        <a:xfrm>
          <a:off x="4443852" y="648896"/>
          <a:ext cx="1681798" cy="1062989"/>
        </a:xfrm>
        <a:prstGeom prst="ellipse">
          <a:avLst/>
        </a:prstGeom>
        <a:solidFill>
          <a:srgbClr val="B9D6D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kern="1200" cap="none" normalizeH="0" baseline="0" dirty="0">
              <a:ln/>
              <a:effectLst/>
              <a:latin typeface="Arial" charset="0"/>
            </a:rPr>
            <a:t>Social</a:t>
          </a:r>
          <a:endParaRPr kumimoji="0" lang="en-US" sz="1400" b="1" i="0" u="none" strike="noStrike" kern="1200" cap="none" normalizeH="0" baseline="0" dirty="0">
            <a:ln/>
            <a:effectLst/>
            <a:latin typeface="Arial" charset="0"/>
          </a:endParaRPr>
        </a:p>
      </dsp:txBody>
      <dsp:txXfrm>
        <a:off x="4690146" y="804567"/>
        <a:ext cx="1189210" cy="751647"/>
      </dsp:txXfrm>
    </dsp:sp>
    <dsp:sp modelId="{E1B8332C-CF0E-4487-80EE-8770B0219C2D}">
      <dsp:nvSpPr>
        <dsp:cNvPr id="0" name=""/>
        <dsp:cNvSpPr/>
      </dsp:nvSpPr>
      <dsp:spPr>
        <a:xfrm rot="55417">
          <a:off x="4661495" y="2155972"/>
          <a:ext cx="212673" cy="401573"/>
        </a:xfrm>
        <a:prstGeom prst="rightArrow">
          <a:avLst>
            <a:gd name="adj1" fmla="val 60000"/>
            <a:gd name="adj2" fmla="val 50000"/>
          </a:avLst>
        </a:prstGeom>
        <a:solidFill>
          <a:srgbClr val="00788A"/>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a:off x="4661499" y="2235773"/>
        <a:ext cx="148871" cy="240943"/>
      </dsp:txXfrm>
    </dsp:sp>
    <dsp:sp modelId="{AB5E4106-8C1C-4954-8B69-DA050EE2380B}">
      <dsp:nvSpPr>
        <dsp:cNvPr id="0" name=""/>
        <dsp:cNvSpPr/>
      </dsp:nvSpPr>
      <dsp:spPr>
        <a:xfrm>
          <a:off x="4974186" y="1842147"/>
          <a:ext cx="1681798" cy="1062989"/>
        </a:xfrm>
        <a:prstGeom prst="ellipse">
          <a:avLst/>
        </a:prstGeom>
        <a:solidFill>
          <a:srgbClr val="B9D6D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kern="1200" cap="none" normalizeH="0" baseline="0" dirty="0">
              <a:ln/>
              <a:effectLst/>
              <a:latin typeface="Arial" charset="0"/>
            </a:rPr>
            <a:t>Public policy &amp; services</a:t>
          </a:r>
          <a:endParaRPr kumimoji="0" lang="en-US" sz="1400" b="1" i="0" u="none" strike="noStrike" kern="1200" cap="none" normalizeH="0" baseline="0" dirty="0">
            <a:ln/>
            <a:effectLst/>
            <a:latin typeface="Arial" charset="0"/>
          </a:endParaRPr>
        </a:p>
      </dsp:txBody>
      <dsp:txXfrm>
        <a:off x="5220480" y="1997818"/>
        <a:ext cx="1189210" cy="751647"/>
      </dsp:txXfrm>
    </dsp:sp>
    <dsp:sp modelId="{42679FAE-7829-4700-8FE1-BB1C006B7367}">
      <dsp:nvSpPr>
        <dsp:cNvPr id="0" name=""/>
        <dsp:cNvSpPr/>
      </dsp:nvSpPr>
      <dsp:spPr>
        <a:xfrm rot="2311902">
          <a:off x="4365115" y="2759163"/>
          <a:ext cx="314949" cy="401573"/>
        </a:xfrm>
        <a:prstGeom prst="rightArrow">
          <a:avLst>
            <a:gd name="adj1" fmla="val 60000"/>
            <a:gd name="adj2" fmla="val 50000"/>
          </a:avLst>
        </a:prstGeom>
        <a:solidFill>
          <a:srgbClr val="00788A"/>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a:off x="4375401" y="2810048"/>
        <a:ext cx="220464" cy="240943"/>
      </dsp:txXfrm>
    </dsp:sp>
    <dsp:sp modelId="{C7044046-45A9-4191-9315-C5B3AE0AE670}">
      <dsp:nvSpPr>
        <dsp:cNvPr id="0" name=""/>
        <dsp:cNvSpPr/>
      </dsp:nvSpPr>
      <dsp:spPr>
        <a:xfrm>
          <a:off x="4443863" y="3035404"/>
          <a:ext cx="1681798" cy="1062989"/>
        </a:xfrm>
        <a:prstGeom prst="ellipse">
          <a:avLst/>
        </a:prstGeom>
        <a:solidFill>
          <a:srgbClr val="B9D6D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kern="1200" cap="none" normalizeH="0" baseline="0" dirty="0">
              <a:ln/>
              <a:effectLst/>
              <a:latin typeface="Arial" charset="0"/>
            </a:rPr>
            <a:t>Health</a:t>
          </a:r>
          <a:endParaRPr kumimoji="0" lang="en-US" sz="1400" b="1" i="0" u="none" strike="noStrike" kern="1200" cap="none" normalizeH="0" baseline="0" dirty="0">
            <a:ln/>
            <a:effectLst/>
            <a:latin typeface="Arial" charset="0"/>
          </a:endParaRPr>
        </a:p>
      </dsp:txBody>
      <dsp:txXfrm>
        <a:off x="4690157" y="3191075"/>
        <a:ext cx="1189210" cy="751647"/>
      </dsp:txXfrm>
    </dsp:sp>
    <dsp:sp modelId="{C5A80A3D-3E03-41AD-9E24-53B788F3DB70}">
      <dsp:nvSpPr>
        <dsp:cNvPr id="0" name=""/>
        <dsp:cNvSpPr/>
      </dsp:nvSpPr>
      <dsp:spPr>
        <a:xfrm rot="5400000">
          <a:off x="3563293" y="3061511"/>
          <a:ext cx="362245" cy="401573"/>
        </a:xfrm>
        <a:prstGeom prst="rightArrow">
          <a:avLst>
            <a:gd name="adj1" fmla="val 60000"/>
            <a:gd name="adj2" fmla="val 50000"/>
          </a:avLst>
        </a:prstGeom>
        <a:solidFill>
          <a:srgbClr val="00788A"/>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a:off x="3617630" y="3087490"/>
        <a:ext cx="253572" cy="240943"/>
      </dsp:txXfrm>
    </dsp:sp>
    <dsp:sp modelId="{70FCF465-2D9D-4096-AC85-CF4C0C824697}">
      <dsp:nvSpPr>
        <dsp:cNvPr id="0" name=""/>
        <dsp:cNvSpPr/>
      </dsp:nvSpPr>
      <dsp:spPr>
        <a:xfrm>
          <a:off x="2903516" y="3614291"/>
          <a:ext cx="1681798" cy="1062989"/>
        </a:xfrm>
        <a:prstGeom prst="ellipse">
          <a:avLst/>
        </a:prstGeom>
        <a:solidFill>
          <a:srgbClr val="B9D6D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kern="1200" cap="none" normalizeH="0" baseline="0" dirty="0">
              <a:ln/>
              <a:effectLst/>
              <a:latin typeface="Arial" charset="0"/>
            </a:rPr>
            <a:t>Cultural</a:t>
          </a:r>
          <a:endParaRPr kumimoji="0" lang="en-US" sz="1400" b="1" i="0" u="none" strike="noStrike" kern="1200" cap="none" normalizeH="0" baseline="0" dirty="0">
            <a:ln/>
            <a:effectLst/>
            <a:latin typeface="Arial" charset="0"/>
          </a:endParaRPr>
        </a:p>
      </dsp:txBody>
      <dsp:txXfrm>
        <a:off x="3149810" y="3769962"/>
        <a:ext cx="1189210" cy="751647"/>
      </dsp:txXfrm>
    </dsp:sp>
    <dsp:sp modelId="{122C28A6-19E7-4FC4-8A1F-12562BACF1EC}">
      <dsp:nvSpPr>
        <dsp:cNvPr id="0" name=""/>
        <dsp:cNvSpPr/>
      </dsp:nvSpPr>
      <dsp:spPr>
        <a:xfrm rot="8525668">
          <a:off x="2786042" y="2758651"/>
          <a:ext cx="326322" cy="401573"/>
        </a:xfrm>
        <a:prstGeom prst="rightArrow">
          <a:avLst>
            <a:gd name="adj1" fmla="val 60000"/>
            <a:gd name="adj2" fmla="val 50000"/>
          </a:avLst>
        </a:prstGeom>
        <a:solidFill>
          <a:srgbClr val="00788A"/>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rot="10800000">
        <a:off x="2873612" y="2808894"/>
        <a:ext cx="228425" cy="240943"/>
      </dsp:txXfrm>
    </dsp:sp>
    <dsp:sp modelId="{D6BCECAC-85EB-4ECE-BBE9-E1138374ED2D}">
      <dsp:nvSpPr>
        <dsp:cNvPr id="0" name=""/>
        <dsp:cNvSpPr/>
      </dsp:nvSpPr>
      <dsp:spPr>
        <a:xfrm>
          <a:off x="1328145" y="3035401"/>
          <a:ext cx="1681798" cy="1062989"/>
        </a:xfrm>
        <a:prstGeom prst="ellipse">
          <a:avLst/>
        </a:prstGeom>
        <a:solidFill>
          <a:srgbClr val="B9D6D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kern="1200" cap="none" normalizeH="0" baseline="0" dirty="0">
              <a:ln/>
              <a:effectLst/>
              <a:latin typeface="Arial" charset="0"/>
            </a:rPr>
            <a:t>Quality of life</a:t>
          </a:r>
          <a:endParaRPr kumimoji="0" lang="en-US" sz="1400" b="1" i="0" u="none" strike="noStrike" kern="1200" cap="none" normalizeH="0" baseline="0" dirty="0">
            <a:ln/>
            <a:effectLst/>
            <a:latin typeface="Arial" charset="0"/>
          </a:endParaRPr>
        </a:p>
      </dsp:txBody>
      <dsp:txXfrm>
        <a:off x="1574439" y="3191072"/>
        <a:ext cx="1189210" cy="751647"/>
      </dsp:txXfrm>
    </dsp:sp>
    <dsp:sp modelId="{D666C000-E011-4E26-89D5-46DF19519DB3}">
      <dsp:nvSpPr>
        <dsp:cNvPr id="0" name=""/>
        <dsp:cNvSpPr/>
      </dsp:nvSpPr>
      <dsp:spPr>
        <a:xfrm rot="10855472">
          <a:off x="2638101" y="2123202"/>
          <a:ext cx="196109" cy="401573"/>
        </a:xfrm>
        <a:prstGeom prst="rightArrow">
          <a:avLst>
            <a:gd name="adj1" fmla="val 60000"/>
            <a:gd name="adj2" fmla="val 50000"/>
          </a:avLst>
        </a:prstGeom>
        <a:solidFill>
          <a:srgbClr val="00788A"/>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rot="10800000">
        <a:off x="2696930" y="2203992"/>
        <a:ext cx="137276" cy="240943"/>
      </dsp:txXfrm>
    </dsp:sp>
    <dsp:sp modelId="{59885D0C-85E7-43B7-8760-87734BBF6AD8}">
      <dsp:nvSpPr>
        <dsp:cNvPr id="0" name=""/>
        <dsp:cNvSpPr/>
      </dsp:nvSpPr>
      <dsp:spPr>
        <a:xfrm>
          <a:off x="864097" y="1775854"/>
          <a:ext cx="1681798" cy="1062989"/>
        </a:xfrm>
        <a:prstGeom prst="ellipse">
          <a:avLst/>
        </a:prstGeom>
        <a:solidFill>
          <a:srgbClr val="B9D6D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kern="1200" cap="none" normalizeH="0" baseline="0" dirty="0">
              <a:ln/>
              <a:effectLst/>
              <a:latin typeface="Arial" charset="0"/>
            </a:rPr>
            <a:t>International</a:t>
          </a:r>
          <a:endParaRPr kumimoji="0" lang="en-US" sz="1400" b="1" i="0" u="none" strike="noStrike" kern="1200" cap="none" normalizeH="0" baseline="0" dirty="0">
            <a:ln/>
            <a:effectLst/>
            <a:latin typeface="Arial" charset="0"/>
          </a:endParaRPr>
        </a:p>
      </dsp:txBody>
      <dsp:txXfrm>
        <a:off x="1110391" y="1931525"/>
        <a:ext cx="1189210" cy="751647"/>
      </dsp:txXfrm>
    </dsp:sp>
    <dsp:sp modelId="{51571739-B7E0-4107-BF70-0A1A88A40E30}">
      <dsp:nvSpPr>
        <dsp:cNvPr id="0" name=""/>
        <dsp:cNvSpPr/>
      </dsp:nvSpPr>
      <dsp:spPr>
        <a:xfrm rot="13073684">
          <a:off x="2786144" y="1520533"/>
          <a:ext cx="326113" cy="401573"/>
        </a:xfrm>
        <a:prstGeom prst="rightArrow">
          <a:avLst>
            <a:gd name="adj1" fmla="val 60000"/>
            <a:gd name="adj2" fmla="val 50000"/>
          </a:avLst>
        </a:prstGeom>
        <a:solidFill>
          <a:srgbClr val="00788A"/>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rot="10800000">
        <a:off x="2873663" y="1630893"/>
        <a:ext cx="228279" cy="240943"/>
      </dsp:txXfrm>
    </dsp:sp>
    <dsp:sp modelId="{FC2FB564-F1BB-425C-AEC3-0630B5665B17}">
      <dsp:nvSpPr>
        <dsp:cNvPr id="0" name=""/>
        <dsp:cNvSpPr/>
      </dsp:nvSpPr>
      <dsp:spPr>
        <a:xfrm>
          <a:off x="1328142" y="582602"/>
          <a:ext cx="1681798" cy="1062989"/>
        </a:xfrm>
        <a:prstGeom prst="ellipse">
          <a:avLst/>
        </a:prstGeom>
        <a:solidFill>
          <a:srgbClr val="B9D6D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kern="1200" cap="none" normalizeH="0" baseline="0" dirty="0">
              <a:ln/>
              <a:effectLst/>
              <a:latin typeface="Arial" charset="0"/>
            </a:rPr>
            <a:t>Environment</a:t>
          </a:r>
          <a:endParaRPr kumimoji="0" lang="en-US" sz="1400" b="1" i="0" u="none" strike="noStrike" kern="1200" cap="none" normalizeH="0" baseline="0" dirty="0">
            <a:ln/>
            <a:effectLst/>
            <a:latin typeface="Arial" charset="0"/>
          </a:endParaRPr>
        </a:p>
      </dsp:txBody>
      <dsp:txXfrm>
        <a:off x="1574436" y="738273"/>
        <a:ext cx="1189210" cy="7516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E9A4A-3203-D544-A0F2-9B4A7A1B021E}" type="datetimeFigureOut">
              <a:rPr lang="en-US" smtClean="0"/>
              <a:t>11/27/2019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3BA1D-A00F-DB41-84DA-BE26C4853B35}" type="slidenum">
              <a:rPr lang="en-US" smtClean="0"/>
              <a:t>‹nr.›</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3828859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15</a:t>
            </a:fld>
            <a:endParaRPr lang="en-US"/>
          </a:p>
        </p:txBody>
      </p:sp>
    </p:spTree>
    <p:extLst>
      <p:ext uri="{BB962C8B-B14F-4D97-AF65-F5344CB8AC3E}">
        <p14:creationId xmlns:p14="http://schemas.microsoft.com/office/powerpoint/2010/main" val="72094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16</a:t>
            </a:fld>
            <a:endParaRPr lang="en-US"/>
          </a:p>
        </p:txBody>
      </p:sp>
    </p:spTree>
    <p:extLst>
      <p:ext uri="{BB962C8B-B14F-4D97-AF65-F5344CB8AC3E}">
        <p14:creationId xmlns:p14="http://schemas.microsoft.com/office/powerpoint/2010/main" val="173725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17</a:t>
            </a:fld>
            <a:endParaRPr lang="en-US"/>
          </a:p>
        </p:txBody>
      </p:sp>
    </p:spTree>
    <p:extLst>
      <p:ext uri="{BB962C8B-B14F-4D97-AF65-F5344CB8AC3E}">
        <p14:creationId xmlns:p14="http://schemas.microsoft.com/office/powerpoint/2010/main" val="3718744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18</a:t>
            </a:fld>
            <a:endParaRPr lang="en-US"/>
          </a:p>
        </p:txBody>
      </p:sp>
    </p:spTree>
    <p:extLst>
      <p:ext uri="{BB962C8B-B14F-4D97-AF65-F5344CB8AC3E}">
        <p14:creationId xmlns:p14="http://schemas.microsoft.com/office/powerpoint/2010/main" val="3447623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19</a:t>
            </a:fld>
            <a:endParaRPr lang="en-US"/>
          </a:p>
        </p:txBody>
      </p:sp>
    </p:spTree>
    <p:extLst>
      <p:ext uri="{BB962C8B-B14F-4D97-AF65-F5344CB8AC3E}">
        <p14:creationId xmlns:p14="http://schemas.microsoft.com/office/powerpoint/2010/main" val="3637068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20</a:t>
            </a:fld>
            <a:endParaRPr lang="en-US"/>
          </a:p>
        </p:txBody>
      </p:sp>
    </p:spTree>
    <p:extLst>
      <p:ext uri="{BB962C8B-B14F-4D97-AF65-F5344CB8AC3E}">
        <p14:creationId xmlns:p14="http://schemas.microsoft.com/office/powerpoint/2010/main" val="574315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21</a:t>
            </a:fld>
            <a:endParaRPr lang="en-US"/>
          </a:p>
        </p:txBody>
      </p:sp>
    </p:spTree>
    <p:extLst>
      <p:ext uri="{BB962C8B-B14F-4D97-AF65-F5344CB8AC3E}">
        <p14:creationId xmlns:p14="http://schemas.microsoft.com/office/powerpoint/2010/main" val="4270144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22</a:t>
            </a:fld>
            <a:endParaRPr lang="en-US"/>
          </a:p>
        </p:txBody>
      </p:sp>
    </p:spTree>
    <p:extLst>
      <p:ext uri="{BB962C8B-B14F-4D97-AF65-F5344CB8AC3E}">
        <p14:creationId xmlns:p14="http://schemas.microsoft.com/office/powerpoint/2010/main" val="1684205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23</a:t>
            </a:fld>
            <a:endParaRPr lang="en-US"/>
          </a:p>
        </p:txBody>
      </p:sp>
    </p:spTree>
    <p:extLst>
      <p:ext uri="{BB962C8B-B14F-4D97-AF65-F5344CB8AC3E}">
        <p14:creationId xmlns:p14="http://schemas.microsoft.com/office/powerpoint/2010/main" val="3502545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24</a:t>
            </a:fld>
            <a:endParaRPr lang="en-US"/>
          </a:p>
        </p:txBody>
      </p:sp>
    </p:spTree>
    <p:extLst>
      <p:ext uri="{BB962C8B-B14F-4D97-AF65-F5344CB8AC3E}">
        <p14:creationId xmlns:p14="http://schemas.microsoft.com/office/powerpoint/2010/main" val="2469781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495105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25</a:t>
            </a:fld>
            <a:endParaRPr lang="en-US"/>
          </a:p>
        </p:txBody>
      </p:sp>
    </p:spTree>
    <p:extLst>
      <p:ext uri="{BB962C8B-B14F-4D97-AF65-F5344CB8AC3E}">
        <p14:creationId xmlns:p14="http://schemas.microsoft.com/office/powerpoint/2010/main" val="2184896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Slide Number Placeholder 3"/>
          <p:cNvSpPr>
            <a:spLocks noGrp="1"/>
          </p:cNvSpPr>
          <p:nvPr>
            <p:ph type="sldNum" sz="quarter" idx="10"/>
          </p:nvPr>
        </p:nvSpPr>
        <p:spPr/>
        <p:txBody>
          <a:bodyPr/>
          <a:lstStyle/>
          <a:p>
            <a:pPr>
              <a:defRPr/>
            </a:pPr>
            <a:fld id="{49F7CFB2-9320-43DE-9A98-5364F7A6412C}" type="slidenum">
              <a:rPr lang="en-GB" smtClean="0">
                <a:solidFill>
                  <a:prstClr val="black"/>
                </a:solidFill>
              </a:rPr>
              <a:pPr>
                <a:defRPr/>
              </a:pPr>
              <a:t>26</a:t>
            </a:fld>
            <a:endParaRPr lang="en-GB" dirty="0">
              <a:solidFill>
                <a:prstClr val="black"/>
              </a:solidFill>
            </a:endParaRPr>
          </a:p>
        </p:txBody>
      </p:sp>
    </p:spTree>
    <p:extLst>
      <p:ext uri="{BB962C8B-B14F-4D97-AF65-F5344CB8AC3E}">
        <p14:creationId xmlns:p14="http://schemas.microsoft.com/office/powerpoint/2010/main" val="3454187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t>The primary outcome will be an overall quality profile for each submission, this will show the proportion of research judged to meet each of the four starred quality levels and will indicate the (FTE) number of staff in each submission</a:t>
            </a:r>
          </a:p>
          <a:p>
            <a:endParaRPr lang="en-GB" dirty="0"/>
          </a:p>
          <a:p>
            <a:pPr marL="0" marR="0" indent="0" algn="l" defTabSz="914400" rtl="0" eaLnBrk="1" fontAlgn="base" latinLnBrk="0" hangingPunct="1">
              <a:lnSpc>
                <a:spcPct val="100000"/>
              </a:lnSpc>
              <a:spcBef>
                <a:spcPts val="0"/>
              </a:spcBef>
              <a:spcAft>
                <a:spcPct val="0"/>
              </a:spcAft>
              <a:buClrTx/>
              <a:buSzTx/>
              <a:buFontTx/>
              <a:buNone/>
              <a:tabLst/>
              <a:defRPr/>
            </a:pPr>
            <a:r>
              <a:rPr lang="en-US" sz="1200" dirty="0"/>
              <a:t>The funding bodies intend to use the assessment outcomes to inform the selective allocation of their research funding to HEIs, with effect from 2015-16; as Graeme said, ~£2 billion per year.</a:t>
            </a:r>
          </a:p>
          <a:p>
            <a:pPr>
              <a:spcBef>
                <a:spcPts val="0"/>
              </a:spcBef>
            </a:pPr>
            <a:endParaRPr lang="en-GB" dirty="0"/>
          </a:p>
          <a:p>
            <a:r>
              <a:rPr lang="en-US" dirty="0"/>
              <a:t>We will also publish all submissions in spring 2015. We will remove personal and contractual details. HEIs may also redact textual parts of their submission  which should be excluded for reasons of commercial sensitivity or security</a:t>
            </a:r>
          </a:p>
          <a:p>
            <a:endParaRPr lang="en-US" dirty="0"/>
          </a:p>
          <a:p>
            <a:r>
              <a:rPr lang="en-US" dirty="0"/>
              <a:t>As Vicky Said, submitting HEIs must also produce a Code of Practice on the selection of staff for the REF, these COPs will also be published at the end of the exercise.</a:t>
            </a:r>
          </a:p>
          <a:p>
            <a:endParaRPr lang="en-US" dirty="0"/>
          </a:p>
          <a:p>
            <a:r>
              <a:rPr lang="en-US" dirty="0"/>
              <a:t>Back to Graeme to wrap up.</a:t>
            </a:r>
          </a:p>
          <a:p>
            <a:endParaRPr lang="en-GB" dirty="0"/>
          </a:p>
        </p:txBody>
      </p:sp>
      <p:sp>
        <p:nvSpPr>
          <p:cNvPr id="4" name="Slide Number Placeholder 3"/>
          <p:cNvSpPr>
            <a:spLocks noGrp="1"/>
          </p:cNvSpPr>
          <p:nvPr>
            <p:ph type="sldNum" sz="quarter" idx="10"/>
          </p:nvPr>
        </p:nvSpPr>
        <p:spPr/>
        <p:txBody>
          <a:bodyPr/>
          <a:lstStyle/>
          <a:p>
            <a:pPr>
              <a:defRPr/>
            </a:pPr>
            <a:fld id="{49F7CFB2-9320-43DE-9A98-5364F7A6412C}" type="slidenum">
              <a:rPr lang="en-GB" smtClean="0">
                <a:solidFill>
                  <a:prstClr val="black"/>
                </a:solidFill>
              </a:rPr>
              <a:pPr>
                <a:defRPr/>
              </a:pPr>
              <a:t>27</a:t>
            </a:fld>
            <a:endParaRPr lang="en-GB" dirty="0">
              <a:solidFill>
                <a:prstClr val="black"/>
              </a:solidFill>
            </a:endParaRPr>
          </a:p>
        </p:txBody>
      </p:sp>
    </p:spTree>
    <p:extLst>
      <p:ext uri="{BB962C8B-B14F-4D97-AF65-F5344CB8AC3E}">
        <p14:creationId xmlns:p14="http://schemas.microsoft.com/office/powerpoint/2010/main" val="3496638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28</a:t>
            </a:fld>
            <a:endParaRPr lang="en-US"/>
          </a:p>
        </p:txBody>
      </p:sp>
    </p:spTree>
    <p:extLst>
      <p:ext uri="{BB962C8B-B14F-4D97-AF65-F5344CB8AC3E}">
        <p14:creationId xmlns:p14="http://schemas.microsoft.com/office/powerpoint/2010/main" val="4265646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Slide Number Placeholder 3"/>
          <p:cNvSpPr>
            <a:spLocks noGrp="1"/>
          </p:cNvSpPr>
          <p:nvPr>
            <p:ph type="sldNum" sz="quarter" idx="10"/>
          </p:nvPr>
        </p:nvSpPr>
        <p:spPr/>
        <p:txBody>
          <a:bodyPr/>
          <a:lstStyle/>
          <a:p>
            <a:pPr>
              <a:defRPr/>
            </a:pPr>
            <a:fld id="{49F7CFB2-9320-43DE-9A98-5364F7A6412C}" type="slidenum">
              <a:rPr lang="en-GB" smtClean="0">
                <a:solidFill>
                  <a:prstClr val="black"/>
                </a:solidFill>
              </a:rPr>
              <a:pPr>
                <a:defRPr/>
              </a:pPr>
              <a:t>31</a:t>
            </a:fld>
            <a:endParaRPr lang="en-GB" dirty="0">
              <a:solidFill>
                <a:prstClr val="black"/>
              </a:solidFill>
            </a:endParaRPr>
          </a:p>
        </p:txBody>
      </p:sp>
    </p:spTree>
    <p:extLst>
      <p:ext uri="{BB962C8B-B14F-4D97-AF65-F5344CB8AC3E}">
        <p14:creationId xmlns:p14="http://schemas.microsoft.com/office/powerpoint/2010/main" val="601304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857637" y="9443661"/>
            <a:ext cx="2951162" cy="497126"/>
          </a:xfrm>
          <a:prstGeom prst="rect">
            <a:avLst/>
          </a:prstGeom>
          <a:noFill/>
          <a:ln w="9525">
            <a:noFill/>
            <a:miter lim="800000"/>
            <a:headEnd/>
            <a:tailEnd/>
          </a:ln>
        </p:spPr>
        <p:txBody>
          <a:bodyPr lIns="91595" tIns="45798" rIns="91595" bIns="45798" anchor="b"/>
          <a:lstStyle/>
          <a:p>
            <a:pPr algn="r" fontAlgn="base">
              <a:spcBef>
                <a:spcPct val="0"/>
              </a:spcBef>
              <a:spcAft>
                <a:spcPct val="0"/>
              </a:spcAft>
            </a:pPr>
            <a:fld id="{041BAAD6-D4CC-450B-8AB0-1DEB154CDA09}" type="slidenum">
              <a:rPr lang="en-US" sz="1200">
                <a:solidFill>
                  <a:srgbClr val="000000"/>
                </a:solidFill>
              </a:rPr>
              <a:pPr algn="r" fontAlgn="base">
                <a:spcBef>
                  <a:spcPct val="0"/>
                </a:spcBef>
                <a:spcAft>
                  <a:spcPct val="0"/>
                </a:spcAft>
              </a:pPr>
              <a:t>32</a:t>
            </a:fld>
            <a:endParaRPr lang="en-US" sz="1200" dirty="0">
              <a:solidFill>
                <a:srgbClr val="000000"/>
              </a:solidFill>
            </a:endParaRPr>
          </a:p>
        </p:txBody>
      </p:sp>
      <p:sp>
        <p:nvSpPr>
          <p:cNvPr id="208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0" name="Rectangle 3"/>
          <p:cNvSpPr>
            <a:spLocks noGrp="1" noChangeArrowheads="1"/>
          </p:cNvSpPr>
          <p:nvPr>
            <p:ph type="body" idx="1"/>
          </p:nvPr>
        </p:nvSpPr>
        <p:spPr bwMode="auto">
          <a:xfrm>
            <a:off x="952192" y="4722694"/>
            <a:ext cx="4978510" cy="3132928"/>
          </a:xfrm>
          <a:noFill/>
        </p:spPr>
        <p:txBody>
          <a:bodyPr wrap="square" numCol="1" anchor="t" anchorCtr="0" compatLnSpc="1">
            <a:prstTxWarp prst="textNoShape">
              <a:avLst/>
            </a:prstTxWarp>
          </a:bodyPr>
          <a:lstStyle/>
          <a:p>
            <a:pPr marL="335532" lvl="1" indent="-335532" defTabSz="873020">
              <a:spcBef>
                <a:spcPct val="0"/>
              </a:spcBef>
              <a:spcAft>
                <a:spcPts val="952"/>
              </a:spcAft>
              <a:buClr>
                <a:srgbClr val="558ED5"/>
              </a:buClr>
            </a:pPr>
            <a:endParaRPr lang="en-GB" sz="1000" dirty="0"/>
          </a:p>
        </p:txBody>
      </p:sp>
    </p:spTree>
    <p:extLst>
      <p:ext uri="{BB962C8B-B14F-4D97-AF65-F5344CB8AC3E}">
        <p14:creationId xmlns:p14="http://schemas.microsoft.com/office/powerpoint/2010/main" val="634284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spcAft>
                <a:spcPts val="576"/>
              </a:spcAft>
            </a:pPr>
            <a:r>
              <a:rPr lang="en-GB" b="1" dirty="0">
                <a:ea typeface="MS Mincho"/>
                <a:cs typeface="Times New Roman" pitchFamily="18" charset="0"/>
              </a:rPr>
              <a:t>Key goals for the decade:</a:t>
            </a:r>
          </a:p>
          <a:p>
            <a:pPr>
              <a:spcBef>
                <a:spcPct val="0"/>
              </a:spcBef>
              <a:spcAft>
                <a:spcPts val="288"/>
              </a:spcAft>
              <a:buFontTx/>
              <a:buChar char="•"/>
            </a:pPr>
            <a:r>
              <a:rPr lang="en-GB" dirty="0">
                <a:ea typeface="MS Mincho"/>
                <a:cs typeface="Times New Roman" pitchFamily="18" charset="0"/>
              </a:rPr>
              <a:t> World class research at the UK’s strongest centres of excellence</a:t>
            </a:r>
          </a:p>
          <a:p>
            <a:pPr>
              <a:spcBef>
                <a:spcPct val="0"/>
              </a:spcBef>
              <a:spcAft>
                <a:spcPts val="288"/>
              </a:spcAft>
              <a:buFontTx/>
              <a:buChar char="•"/>
            </a:pPr>
            <a:r>
              <a:rPr lang="en-GB" dirty="0">
                <a:ea typeface="MS Mincho"/>
                <a:cs typeface="Times New Roman" pitchFamily="18" charset="0"/>
              </a:rPr>
              <a:t> Greater responsiveness of the publicly-funded research base to the needs of the economy</a:t>
            </a:r>
          </a:p>
          <a:p>
            <a:pPr>
              <a:spcBef>
                <a:spcPct val="0"/>
              </a:spcBef>
              <a:spcAft>
                <a:spcPts val="288"/>
              </a:spcAft>
              <a:buFontTx/>
              <a:buChar char="•"/>
            </a:pPr>
            <a:r>
              <a:rPr lang="en-GB" dirty="0">
                <a:ea typeface="MS Mincho"/>
                <a:cs typeface="Times New Roman" pitchFamily="18" charset="0"/>
              </a:rPr>
              <a:t> Increase the number of businesses collaborating with universities and public sector research establishments</a:t>
            </a:r>
          </a:p>
          <a:p>
            <a:pPr>
              <a:spcBef>
                <a:spcPct val="0"/>
              </a:spcBef>
            </a:pPr>
            <a:r>
              <a:rPr lang="en-US" dirty="0">
                <a:ea typeface="MS Mincho"/>
                <a:cs typeface="Times New Roman" pitchFamily="18" charset="0"/>
              </a:rPr>
              <a:t> </a:t>
            </a:r>
            <a:endParaRPr lang="en-GB" dirty="0">
              <a:ea typeface="MS Mincho"/>
              <a:cs typeface="Times New Roman" pitchFamily="18" charset="0"/>
            </a:endParaRPr>
          </a:p>
          <a:p>
            <a:pPr>
              <a:spcBef>
                <a:spcPct val="0"/>
              </a:spcBef>
              <a:buFontTx/>
              <a:buChar char="•"/>
            </a:pPr>
            <a:r>
              <a:rPr lang="en-GB" dirty="0">
                <a:ea typeface="MS Mincho"/>
                <a:cs typeface="Times New Roman" pitchFamily="18" charset="0"/>
              </a:rPr>
              <a:t> Research stats here taken from ‘Evidence Ltd/Thomson Reuters 2009, International comparative performance of UK research base’.</a:t>
            </a:r>
          </a:p>
          <a:p>
            <a:pPr>
              <a:spcBef>
                <a:spcPct val="0"/>
              </a:spcBef>
            </a:pPr>
            <a:endParaRPr lang="en-GB" dirty="0">
              <a:ea typeface="MS Mincho"/>
              <a:cs typeface="Times New Roman" pitchFamily="18" charset="0"/>
            </a:endParaRPr>
          </a:p>
        </p:txBody>
      </p:sp>
      <p:sp>
        <p:nvSpPr>
          <p:cNvPr id="210948" name="Slide Number Placeholder 3"/>
          <p:cNvSpPr txBox="1">
            <a:spLocks noGrp="1"/>
          </p:cNvSpPr>
          <p:nvPr/>
        </p:nvSpPr>
        <p:spPr bwMode="auto">
          <a:xfrm>
            <a:off x="3857637" y="9443661"/>
            <a:ext cx="2951162" cy="497126"/>
          </a:xfrm>
          <a:prstGeom prst="rect">
            <a:avLst/>
          </a:prstGeom>
          <a:noFill/>
          <a:ln w="9525">
            <a:noFill/>
            <a:miter lim="800000"/>
            <a:headEnd/>
            <a:tailEnd/>
          </a:ln>
        </p:spPr>
        <p:txBody>
          <a:bodyPr lIns="91595" tIns="45798" rIns="91595" bIns="45798" anchor="b"/>
          <a:lstStyle/>
          <a:p>
            <a:pPr algn="r" fontAlgn="base">
              <a:spcBef>
                <a:spcPct val="0"/>
              </a:spcBef>
              <a:spcAft>
                <a:spcPct val="0"/>
              </a:spcAft>
            </a:pPr>
            <a:fld id="{19803542-873F-4591-8312-B15617558966}" type="slidenum">
              <a:rPr lang="en-GB" sz="1200">
                <a:solidFill>
                  <a:srgbClr val="000000"/>
                </a:solidFill>
              </a:rPr>
              <a:pPr algn="r" fontAlgn="base">
                <a:spcBef>
                  <a:spcPct val="0"/>
                </a:spcBef>
                <a:spcAft>
                  <a:spcPct val="0"/>
                </a:spcAft>
              </a:pPr>
              <a:t>33</a:t>
            </a:fld>
            <a:endParaRPr lang="en-GB" sz="1200" dirty="0">
              <a:solidFill>
                <a:srgbClr val="000000"/>
              </a:solidFill>
            </a:endParaRPr>
          </a:p>
        </p:txBody>
      </p:sp>
    </p:spTree>
    <p:extLst>
      <p:ext uri="{BB962C8B-B14F-4D97-AF65-F5344CB8AC3E}">
        <p14:creationId xmlns:p14="http://schemas.microsoft.com/office/powerpoint/2010/main" val="4246469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spcAft>
                <a:spcPts val="576"/>
              </a:spcAft>
            </a:pPr>
            <a:r>
              <a:rPr lang="en-GB" b="1" dirty="0">
                <a:ea typeface="MS Mincho"/>
                <a:cs typeface="Times New Roman" pitchFamily="18" charset="0"/>
              </a:rPr>
              <a:t>Key goals for the decade:</a:t>
            </a:r>
          </a:p>
          <a:p>
            <a:pPr>
              <a:spcBef>
                <a:spcPct val="0"/>
              </a:spcBef>
              <a:spcAft>
                <a:spcPts val="288"/>
              </a:spcAft>
              <a:buFontTx/>
              <a:buChar char="•"/>
            </a:pPr>
            <a:r>
              <a:rPr lang="en-GB" dirty="0">
                <a:ea typeface="MS Mincho"/>
                <a:cs typeface="Times New Roman" pitchFamily="18" charset="0"/>
              </a:rPr>
              <a:t> World class research at the UK’s strongest centres of excellence</a:t>
            </a:r>
          </a:p>
          <a:p>
            <a:pPr>
              <a:spcBef>
                <a:spcPct val="0"/>
              </a:spcBef>
              <a:spcAft>
                <a:spcPts val="288"/>
              </a:spcAft>
              <a:buFontTx/>
              <a:buChar char="•"/>
            </a:pPr>
            <a:r>
              <a:rPr lang="en-GB" dirty="0">
                <a:ea typeface="MS Mincho"/>
                <a:cs typeface="Times New Roman" pitchFamily="18" charset="0"/>
              </a:rPr>
              <a:t> Greater responsiveness of the publicly-funded research base to the needs of the economy</a:t>
            </a:r>
          </a:p>
          <a:p>
            <a:pPr>
              <a:spcBef>
                <a:spcPct val="0"/>
              </a:spcBef>
              <a:spcAft>
                <a:spcPts val="288"/>
              </a:spcAft>
              <a:buFontTx/>
              <a:buChar char="•"/>
            </a:pPr>
            <a:r>
              <a:rPr lang="en-GB" dirty="0">
                <a:ea typeface="MS Mincho"/>
                <a:cs typeface="Times New Roman" pitchFamily="18" charset="0"/>
              </a:rPr>
              <a:t> Increase the number of businesses collaborating with universities and public sector research establishments</a:t>
            </a:r>
          </a:p>
          <a:p>
            <a:pPr>
              <a:spcBef>
                <a:spcPct val="0"/>
              </a:spcBef>
            </a:pPr>
            <a:r>
              <a:rPr lang="en-US" dirty="0">
                <a:ea typeface="MS Mincho"/>
                <a:cs typeface="Times New Roman" pitchFamily="18" charset="0"/>
              </a:rPr>
              <a:t> </a:t>
            </a:r>
            <a:endParaRPr lang="en-GB" dirty="0">
              <a:ea typeface="MS Mincho"/>
              <a:cs typeface="Times New Roman" pitchFamily="18" charset="0"/>
            </a:endParaRPr>
          </a:p>
          <a:p>
            <a:pPr>
              <a:spcBef>
                <a:spcPct val="0"/>
              </a:spcBef>
              <a:buFontTx/>
              <a:buChar char="•"/>
            </a:pPr>
            <a:r>
              <a:rPr lang="en-GB" dirty="0">
                <a:ea typeface="MS Mincho"/>
                <a:cs typeface="Times New Roman" pitchFamily="18" charset="0"/>
              </a:rPr>
              <a:t> Research stats here taken from ‘Evidence Ltd/Thomson Reuters 2009, International comparative performance of UK research base’.</a:t>
            </a:r>
          </a:p>
          <a:p>
            <a:pPr>
              <a:spcBef>
                <a:spcPct val="0"/>
              </a:spcBef>
            </a:pPr>
            <a:endParaRPr lang="en-GB" dirty="0">
              <a:ea typeface="MS Mincho"/>
              <a:cs typeface="Times New Roman" pitchFamily="18" charset="0"/>
            </a:endParaRPr>
          </a:p>
        </p:txBody>
      </p:sp>
      <p:sp>
        <p:nvSpPr>
          <p:cNvPr id="212996" name="Slide Number Placeholder 3"/>
          <p:cNvSpPr txBox="1">
            <a:spLocks noGrp="1"/>
          </p:cNvSpPr>
          <p:nvPr/>
        </p:nvSpPr>
        <p:spPr bwMode="auto">
          <a:xfrm>
            <a:off x="3857637" y="9443661"/>
            <a:ext cx="2951162" cy="497126"/>
          </a:xfrm>
          <a:prstGeom prst="rect">
            <a:avLst/>
          </a:prstGeom>
          <a:noFill/>
          <a:ln w="9525">
            <a:noFill/>
            <a:miter lim="800000"/>
            <a:headEnd/>
            <a:tailEnd/>
          </a:ln>
        </p:spPr>
        <p:txBody>
          <a:bodyPr lIns="91595" tIns="45798" rIns="91595" bIns="45798" anchor="b"/>
          <a:lstStyle/>
          <a:p>
            <a:pPr algn="r" fontAlgn="base">
              <a:spcBef>
                <a:spcPct val="0"/>
              </a:spcBef>
              <a:spcAft>
                <a:spcPct val="0"/>
              </a:spcAft>
            </a:pPr>
            <a:fld id="{B77FFC3C-EAE6-43D0-94BD-8C8E6353D863}" type="slidenum">
              <a:rPr lang="en-GB" sz="1200">
                <a:solidFill>
                  <a:srgbClr val="000000"/>
                </a:solidFill>
              </a:rPr>
              <a:pPr algn="r" fontAlgn="base">
                <a:spcBef>
                  <a:spcPct val="0"/>
                </a:spcBef>
                <a:spcAft>
                  <a:spcPct val="0"/>
                </a:spcAft>
              </a:pPr>
              <a:t>34</a:t>
            </a:fld>
            <a:endParaRPr lang="en-GB" sz="1200" dirty="0">
              <a:solidFill>
                <a:srgbClr val="000000"/>
              </a:solidFill>
            </a:endParaRPr>
          </a:p>
        </p:txBody>
      </p:sp>
    </p:spTree>
    <p:extLst>
      <p:ext uri="{BB962C8B-B14F-4D97-AF65-F5344CB8AC3E}">
        <p14:creationId xmlns:p14="http://schemas.microsoft.com/office/powerpoint/2010/main" val="389957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spcAft>
                <a:spcPts val="576"/>
              </a:spcAft>
            </a:pPr>
            <a:r>
              <a:rPr lang="en-GB" b="1" dirty="0">
                <a:ea typeface="MS Mincho"/>
                <a:cs typeface="Times New Roman" pitchFamily="18" charset="0"/>
              </a:rPr>
              <a:t>Key goals for the decade:</a:t>
            </a:r>
          </a:p>
          <a:p>
            <a:pPr>
              <a:spcBef>
                <a:spcPct val="0"/>
              </a:spcBef>
              <a:spcAft>
                <a:spcPts val="288"/>
              </a:spcAft>
              <a:buFontTx/>
              <a:buChar char="•"/>
            </a:pPr>
            <a:r>
              <a:rPr lang="en-GB" dirty="0">
                <a:ea typeface="MS Mincho"/>
                <a:cs typeface="Times New Roman" pitchFamily="18" charset="0"/>
              </a:rPr>
              <a:t> World class research at the UK’s strongest centres of excellence</a:t>
            </a:r>
          </a:p>
          <a:p>
            <a:pPr>
              <a:spcBef>
                <a:spcPct val="0"/>
              </a:spcBef>
              <a:spcAft>
                <a:spcPts val="288"/>
              </a:spcAft>
              <a:buFontTx/>
              <a:buChar char="•"/>
            </a:pPr>
            <a:r>
              <a:rPr lang="en-GB" dirty="0">
                <a:ea typeface="MS Mincho"/>
                <a:cs typeface="Times New Roman" pitchFamily="18" charset="0"/>
              </a:rPr>
              <a:t> Greater responsiveness of the publicly-funded research base to the needs of the economy</a:t>
            </a:r>
          </a:p>
          <a:p>
            <a:pPr>
              <a:spcBef>
                <a:spcPct val="0"/>
              </a:spcBef>
              <a:spcAft>
                <a:spcPts val="288"/>
              </a:spcAft>
              <a:buFontTx/>
              <a:buChar char="•"/>
            </a:pPr>
            <a:r>
              <a:rPr lang="en-GB" dirty="0">
                <a:ea typeface="MS Mincho"/>
                <a:cs typeface="Times New Roman" pitchFamily="18" charset="0"/>
              </a:rPr>
              <a:t> Increase the number of businesses collaborating with universities and public sector research establishments</a:t>
            </a:r>
          </a:p>
          <a:p>
            <a:pPr>
              <a:spcBef>
                <a:spcPct val="0"/>
              </a:spcBef>
            </a:pPr>
            <a:r>
              <a:rPr lang="en-US" dirty="0">
                <a:ea typeface="MS Mincho"/>
                <a:cs typeface="Times New Roman" pitchFamily="18" charset="0"/>
              </a:rPr>
              <a:t> </a:t>
            </a:r>
            <a:endParaRPr lang="en-GB" dirty="0">
              <a:ea typeface="MS Mincho"/>
              <a:cs typeface="Times New Roman" pitchFamily="18" charset="0"/>
            </a:endParaRPr>
          </a:p>
          <a:p>
            <a:pPr>
              <a:spcBef>
                <a:spcPct val="0"/>
              </a:spcBef>
              <a:buFontTx/>
              <a:buChar char="•"/>
            </a:pPr>
            <a:r>
              <a:rPr lang="en-GB" dirty="0">
                <a:ea typeface="MS Mincho"/>
                <a:cs typeface="Times New Roman" pitchFamily="18" charset="0"/>
              </a:rPr>
              <a:t> Research stats here taken from ‘Evidence Ltd/Thomson Reuters 2009, International comparative performance of UK research base’.</a:t>
            </a:r>
          </a:p>
          <a:p>
            <a:pPr>
              <a:spcBef>
                <a:spcPct val="0"/>
              </a:spcBef>
            </a:pPr>
            <a:endParaRPr lang="en-GB" dirty="0">
              <a:ea typeface="MS Mincho"/>
              <a:cs typeface="Times New Roman" pitchFamily="18" charset="0"/>
            </a:endParaRPr>
          </a:p>
        </p:txBody>
      </p:sp>
      <p:sp>
        <p:nvSpPr>
          <p:cNvPr id="212996" name="Slide Number Placeholder 3"/>
          <p:cNvSpPr txBox="1">
            <a:spLocks noGrp="1"/>
          </p:cNvSpPr>
          <p:nvPr/>
        </p:nvSpPr>
        <p:spPr bwMode="auto">
          <a:xfrm>
            <a:off x="3857637" y="9443661"/>
            <a:ext cx="2951162" cy="497126"/>
          </a:xfrm>
          <a:prstGeom prst="rect">
            <a:avLst/>
          </a:prstGeom>
          <a:noFill/>
          <a:ln w="9525">
            <a:noFill/>
            <a:miter lim="800000"/>
            <a:headEnd/>
            <a:tailEnd/>
          </a:ln>
        </p:spPr>
        <p:txBody>
          <a:bodyPr lIns="91595" tIns="45798" rIns="91595" bIns="45798" anchor="b"/>
          <a:lstStyle/>
          <a:p>
            <a:pPr algn="r" fontAlgn="base">
              <a:spcBef>
                <a:spcPct val="0"/>
              </a:spcBef>
              <a:spcAft>
                <a:spcPct val="0"/>
              </a:spcAft>
            </a:pPr>
            <a:fld id="{B77FFC3C-EAE6-43D0-94BD-8C8E6353D863}" type="slidenum">
              <a:rPr lang="en-GB" sz="1200">
                <a:solidFill>
                  <a:srgbClr val="000000"/>
                </a:solidFill>
              </a:rPr>
              <a:pPr algn="r" fontAlgn="base">
                <a:spcBef>
                  <a:spcPct val="0"/>
                </a:spcBef>
                <a:spcAft>
                  <a:spcPct val="0"/>
                </a:spcAft>
              </a:pPr>
              <a:t>35</a:t>
            </a:fld>
            <a:endParaRPr lang="en-GB" sz="1200" dirty="0">
              <a:solidFill>
                <a:srgbClr val="000000"/>
              </a:solidFill>
            </a:endParaRPr>
          </a:p>
        </p:txBody>
      </p:sp>
    </p:spTree>
    <p:extLst>
      <p:ext uri="{BB962C8B-B14F-4D97-AF65-F5344CB8AC3E}">
        <p14:creationId xmlns:p14="http://schemas.microsoft.com/office/powerpoint/2010/main" val="2489246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56422" y="9442843"/>
            <a:ext cx="2952431" cy="498128"/>
          </a:xfrm>
          <a:prstGeom prst="rect">
            <a:avLst/>
          </a:prstGeom>
          <a:noFill/>
          <a:ln w="9525">
            <a:noFill/>
            <a:miter lim="800000"/>
            <a:headEnd/>
            <a:tailEnd/>
          </a:ln>
        </p:spPr>
        <p:txBody>
          <a:bodyPr lIns="95718" tIns="47859" rIns="95718" bIns="47859" anchor="b"/>
          <a:lstStyle/>
          <a:p>
            <a:pPr algn="r" fontAlgn="base">
              <a:spcBef>
                <a:spcPct val="0"/>
              </a:spcBef>
              <a:spcAft>
                <a:spcPct val="0"/>
              </a:spcAft>
            </a:pPr>
            <a:fld id="{E85B4D41-79BF-4A0A-A888-DF1497EDE9DE}" type="slidenum">
              <a:rPr lang="en-US" sz="1300">
                <a:solidFill>
                  <a:srgbClr val="000000"/>
                </a:solidFill>
                <a:cs typeface="Arial" pitchFamily="34" charset="0"/>
              </a:rPr>
              <a:pPr algn="r" fontAlgn="base">
                <a:spcBef>
                  <a:spcPct val="0"/>
                </a:spcBef>
                <a:spcAft>
                  <a:spcPct val="0"/>
                </a:spcAft>
              </a:pPr>
              <a:t>36</a:t>
            </a:fld>
            <a:endParaRPr lang="en-US" sz="1300">
              <a:solidFill>
                <a:srgbClr val="000000"/>
              </a:solidFill>
              <a:cs typeface="Arial"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xfrm>
            <a:off x="952692" y="4722192"/>
            <a:ext cx="4978042" cy="3135277"/>
          </a:xfrm>
          <a:noFill/>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941215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3</a:t>
            </a:fld>
            <a:endParaRPr lang="en-US"/>
          </a:p>
        </p:txBody>
      </p:sp>
    </p:spTree>
    <p:extLst>
      <p:ext uri="{BB962C8B-B14F-4D97-AF65-F5344CB8AC3E}">
        <p14:creationId xmlns:p14="http://schemas.microsoft.com/office/powerpoint/2010/main" val="2047640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4361935-E4A6-44BF-A67A-A05D31F4E5F2}" type="slidenum">
              <a:rPr lang="en-US">
                <a:solidFill>
                  <a:srgbClr val="000000"/>
                </a:solidFill>
              </a:rPr>
              <a:pPr/>
              <a:t>37</a:t>
            </a:fld>
            <a:endParaRPr lang="en-US">
              <a:solidFill>
                <a:srgbClr val="000000"/>
              </a:solidFill>
            </a:endParaRPr>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xfrm>
            <a:off x="952192" y="4722694"/>
            <a:ext cx="4978510" cy="3132928"/>
          </a:xfrm>
        </p:spPr>
        <p:txBody>
          <a:bodyPr wrap="square" numCol="1" anchor="t" anchorCtr="0" compatLnSpc="1">
            <a:prstTxWarp prst="textNoShape">
              <a:avLst/>
            </a:prstTxWarp>
            <a:normAutofit fontScale="47500" lnSpcReduction="20000"/>
          </a:bodyPr>
          <a:lstStyle/>
          <a:p>
            <a:pPr marL="337109" lvl="1" indent="-337109" defTabSz="873143">
              <a:spcAft>
                <a:spcPts val="957"/>
              </a:spcAft>
              <a:buClr>
                <a:srgbClr val="558ED5"/>
              </a:buClr>
              <a:defRPr/>
            </a:pPr>
            <a:r>
              <a:rPr lang="en-GB" sz="1000" dirty="0"/>
              <a:t>[</a:t>
            </a:r>
            <a:r>
              <a:rPr lang="en-GB" sz="1000" b="1" dirty="0"/>
              <a:t>NB this is not a definitive interpretation or full list of aims and is intended as a guide only</a:t>
            </a:r>
            <a:r>
              <a:rPr lang="en-GB" sz="1000" dirty="0"/>
              <a:t>]</a:t>
            </a:r>
          </a:p>
          <a:p>
            <a:pPr marL="337109" lvl="1" indent="-337109" defTabSz="873143">
              <a:spcAft>
                <a:spcPts val="957"/>
              </a:spcAft>
              <a:buClr>
                <a:srgbClr val="558ED5"/>
              </a:buClr>
              <a:defRPr/>
            </a:pPr>
            <a:r>
              <a:rPr lang="en-GB" sz="1000" b="1" dirty="0"/>
              <a:t>NOTES</a:t>
            </a:r>
          </a:p>
          <a:p>
            <a:pPr marL="337109" lvl="1" indent="-337109" defTabSz="873143">
              <a:spcAft>
                <a:spcPts val="957"/>
              </a:spcAft>
              <a:buClr>
                <a:srgbClr val="558ED5"/>
              </a:buClr>
              <a:defRPr/>
            </a:pPr>
            <a:endParaRPr lang="en-GB" sz="1000" b="1" dirty="0"/>
          </a:p>
          <a:p>
            <a:pPr marL="337109" lvl="1" indent="-337109" defTabSz="873143">
              <a:spcAft>
                <a:spcPts val="957"/>
              </a:spcAft>
              <a:buClr>
                <a:srgbClr val="558ED5"/>
              </a:buClr>
              <a:defRPr/>
            </a:pPr>
            <a:r>
              <a:rPr lang="en-GB" sz="1000" dirty="0"/>
              <a:t>CONTEXT</a:t>
            </a:r>
          </a:p>
          <a:p>
            <a:pPr marL="337109" lvl="1" indent="-337109" defTabSz="873143">
              <a:spcAft>
                <a:spcPts val="957"/>
              </a:spcAft>
              <a:buClr>
                <a:srgbClr val="558ED5"/>
              </a:buClr>
              <a:buFontTx/>
              <a:buChar char="-"/>
              <a:defRPr/>
            </a:pPr>
            <a:r>
              <a:rPr lang="en-GB" sz="1000" dirty="0"/>
              <a:t>The White Paper sets out Government reforms for HE. This will entail significant system change (a single, unified regulatory framework, new student number control); legislative change (increased fee cap, new interest rate, new powers for HEFCE as the ‘lead regulator’) and organisational change (rapid adjustment of universities and colleges to the ‘new world’ including a focus on working with employers and industry)</a:t>
            </a:r>
          </a:p>
          <a:p>
            <a:pPr marL="337109" lvl="1" indent="-337109" defTabSz="873143">
              <a:spcAft>
                <a:spcPts val="957"/>
              </a:spcAft>
              <a:buClr>
                <a:srgbClr val="558ED5"/>
              </a:buClr>
              <a:buFontTx/>
              <a:buChar char="-"/>
              <a:defRPr/>
            </a:pPr>
            <a:r>
              <a:rPr lang="en-GB" sz="1000" dirty="0"/>
              <a:t>It’s overall aim is stated as ‘…better HE that is more responsive to student </a:t>
            </a:r>
            <a:r>
              <a:rPr lang="en-GB" sz="1000" b="1" dirty="0"/>
              <a:t>choice</a:t>
            </a:r>
            <a:r>
              <a:rPr lang="en-GB" sz="1000" dirty="0"/>
              <a:t>, that provides a better </a:t>
            </a:r>
            <a:r>
              <a:rPr lang="en-GB" sz="1000" b="1" dirty="0"/>
              <a:t>student experience </a:t>
            </a:r>
            <a:r>
              <a:rPr lang="en-GB" sz="1000" dirty="0"/>
              <a:t>and that helps improve </a:t>
            </a:r>
            <a:r>
              <a:rPr lang="en-GB" sz="1000" b="1" dirty="0"/>
              <a:t>social mobility</a:t>
            </a:r>
            <a:r>
              <a:rPr lang="en-GB" sz="1000" dirty="0"/>
              <a:t>’. (The phrases ‘better student experience and better qualified graduates’ are taken from the White Paper – Chapter 3)</a:t>
            </a:r>
          </a:p>
          <a:p>
            <a:pPr marL="337109" lvl="1" indent="-337109" defTabSz="873143">
              <a:spcAft>
                <a:spcPts val="957"/>
              </a:spcAft>
              <a:buClr>
                <a:srgbClr val="558ED5"/>
              </a:buClr>
              <a:defRPr/>
            </a:pPr>
            <a:endParaRPr lang="en-GB" sz="1000" dirty="0"/>
          </a:p>
          <a:p>
            <a:pPr marL="337109" lvl="1" indent="-337109" defTabSz="873143">
              <a:spcAft>
                <a:spcPts val="957"/>
              </a:spcAft>
              <a:buClr>
                <a:srgbClr val="558ED5"/>
              </a:buClr>
              <a:defRPr/>
            </a:pPr>
            <a:r>
              <a:rPr lang="en-GB" sz="1000" dirty="0"/>
              <a:t>Key aims of the White Paper include</a:t>
            </a:r>
          </a:p>
          <a:p>
            <a:pPr marL="337109" lvl="1" indent="-337109" defTabSz="873143">
              <a:spcAft>
                <a:spcPts val="957"/>
              </a:spcAft>
              <a:buClr>
                <a:srgbClr val="558ED5"/>
              </a:buClr>
              <a:buFontTx/>
              <a:buChar char="-"/>
              <a:defRPr/>
            </a:pPr>
            <a:r>
              <a:rPr lang="en-GB" sz="1000" b="1" dirty="0"/>
              <a:t>Sustainability</a:t>
            </a:r>
            <a:r>
              <a:rPr lang="en-GB" sz="1000" dirty="0"/>
              <a:t>: by putting HE on a sustainable financial footing, the Government wants universities and colleges to deliver a better student experience and take more responsibility for increasing social mobility</a:t>
            </a:r>
          </a:p>
          <a:p>
            <a:pPr marL="337109" lvl="1" indent="-337109" defTabSz="873143">
              <a:spcAft>
                <a:spcPts val="957"/>
              </a:spcAft>
              <a:buClr>
                <a:srgbClr val="558ED5"/>
              </a:buClr>
              <a:buFontTx/>
              <a:buChar char="-"/>
              <a:defRPr/>
            </a:pPr>
            <a:r>
              <a:rPr lang="en-GB" sz="1000" b="1" dirty="0"/>
              <a:t>Choice: </a:t>
            </a:r>
            <a:r>
              <a:rPr lang="en-GB" sz="1000" dirty="0"/>
              <a:t>It puts students in the driving seat, with a focus on supporting students to make much more informed decisions about what degree to take and where to study it. This will also include having better information about jobs and salaries they could achieve</a:t>
            </a:r>
          </a:p>
          <a:p>
            <a:pPr marL="337109" lvl="1" indent="-337109" defTabSz="873143">
              <a:spcAft>
                <a:spcPts val="957"/>
              </a:spcAft>
              <a:buClr>
                <a:srgbClr val="558ED5"/>
              </a:buClr>
              <a:buFontTx/>
              <a:buChar char="-"/>
              <a:defRPr/>
            </a:pPr>
            <a:r>
              <a:rPr lang="en-GB" sz="1000" b="1" dirty="0"/>
              <a:t>Dynamism</a:t>
            </a:r>
            <a:r>
              <a:rPr lang="en-GB" sz="1000" dirty="0"/>
              <a:t>: promoting a more competitive system in which universities compete more rigorously for students, resulting in a higher quality student experience with more innovative ways of learning</a:t>
            </a:r>
          </a:p>
          <a:p>
            <a:pPr marL="337109" lvl="1" indent="-337109" defTabSz="873143">
              <a:spcAft>
                <a:spcPts val="957"/>
              </a:spcAft>
              <a:buClr>
                <a:srgbClr val="558ED5"/>
              </a:buClr>
              <a:buFontTx/>
              <a:buChar char="-"/>
              <a:defRPr/>
            </a:pPr>
            <a:r>
              <a:rPr lang="en-GB" sz="1000" b="1" dirty="0"/>
              <a:t>Competition: </a:t>
            </a:r>
            <a:r>
              <a:rPr lang="en-GB" sz="1000" dirty="0"/>
              <a:t>new regulatory framework aims to open up the sector and make it easier for new providers to enter, with further measures to facilitate successful institutions to expand. </a:t>
            </a:r>
            <a:r>
              <a:rPr lang="en-US" sz="1000" dirty="0"/>
              <a:t>This will further improve student choice by supporting a more diverse sector, with more opportunities for part-time or accelerated courses, sandwich courses, distance learning and higher-level </a:t>
            </a:r>
            <a:r>
              <a:rPr lang="en-GB" sz="1000" dirty="0"/>
              <a:t>vocational study.</a:t>
            </a:r>
          </a:p>
          <a:p>
            <a:pPr marL="337109" lvl="1" indent="-337109" defTabSz="873143">
              <a:spcAft>
                <a:spcPts val="957"/>
              </a:spcAft>
              <a:buClr>
                <a:srgbClr val="558ED5"/>
              </a:buClr>
              <a:defRPr/>
            </a:pPr>
            <a:endParaRPr lang="en-GB" sz="1000" dirty="0"/>
          </a:p>
        </p:txBody>
      </p:sp>
    </p:spTree>
    <p:extLst>
      <p:ext uri="{BB962C8B-B14F-4D97-AF65-F5344CB8AC3E}">
        <p14:creationId xmlns:p14="http://schemas.microsoft.com/office/powerpoint/2010/main" val="2847218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4361935-E4A6-44BF-A67A-A05D31F4E5F2}" type="slidenum">
              <a:rPr lang="en-US">
                <a:solidFill>
                  <a:srgbClr val="000000"/>
                </a:solidFill>
              </a:rPr>
              <a:pPr/>
              <a:t>38</a:t>
            </a:fld>
            <a:endParaRPr lang="en-US">
              <a:solidFill>
                <a:srgbClr val="000000"/>
              </a:solidFill>
            </a:endParaRPr>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xfrm>
            <a:off x="952192" y="4722694"/>
            <a:ext cx="4978510" cy="3132928"/>
          </a:xfrm>
        </p:spPr>
        <p:txBody>
          <a:bodyPr wrap="square" numCol="1" anchor="t" anchorCtr="0" compatLnSpc="1">
            <a:prstTxWarp prst="textNoShape">
              <a:avLst/>
            </a:prstTxWarp>
            <a:normAutofit fontScale="47500" lnSpcReduction="20000"/>
          </a:bodyPr>
          <a:lstStyle/>
          <a:p>
            <a:pPr marL="337109" lvl="1" indent="-337109" defTabSz="873143">
              <a:spcAft>
                <a:spcPts val="957"/>
              </a:spcAft>
              <a:buClr>
                <a:srgbClr val="558ED5"/>
              </a:buClr>
              <a:defRPr/>
            </a:pPr>
            <a:r>
              <a:rPr lang="en-GB" sz="1000" dirty="0"/>
              <a:t>[</a:t>
            </a:r>
            <a:r>
              <a:rPr lang="en-GB" sz="1000" b="1" dirty="0"/>
              <a:t>NB this is not a definitive interpretation or full list of aims and is intended as a guide only</a:t>
            </a:r>
            <a:r>
              <a:rPr lang="en-GB" sz="1000" dirty="0"/>
              <a:t>]</a:t>
            </a:r>
          </a:p>
          <a:p>
            <a:pPr marL="337109" lvl="1" indent="-337109" defTabSz="873143">
              <a:spcAft>
                <a:spcPts val="957"/>
              </a:spcAft>
              <a:buClr>
                <a:srgbClr val="558ED5"/>
              </a:buClr>
              <a:defRPr/>
            </a:pPr>
            <a:r>
              <a:rPr lang="en-GB" sz="1000" b="1" dirty="0"/>
              <a:t>NOTES</a:t>
            </a:r>
          </a:p>
          <a:p>
            <a:pPr marL="337109" lvl="1" indent="-337109" defTabSz="873143">
              <a:spcAft>
                <a:spcPts val="957"/>
              </a:spcAft>
              <a:buClr>
                <a:srgbClr val="558ED5"/>
              </a:buClr>
              <a:defRPr/>
            </a:pPr>
            <a:endParaRPr lang="en-GB" sz="1000" b="1" dirty="0"/>
          </a:p>
          <a:p>
            <a:pPr marL="337109" lvl="1" indent="-337109" defTabSz="873143">
              <a:spcAft>
                <a:spcPts val="957"/>
              </a:spcAft>
              <a:buClr>
                <a:srgbClr val="558ED5"/>
              </a:buClr>
              <a:defRPr/>
            </a:pPr>
            <a:r>
              <a:rPr lang="en-GB" sz="1000" dirty="0"/>
              <a:t>CONTEXT</a:t>
            </a:r>
          </a:p>
          <a:p>
            <a:pPr marL="337109" lvl="1" indent="-337109" defTabSz="873143">
              <a:spcAft>
                <a:spcPts val="957"/>
              </a:spcAft>
              <a:buClr>
                <a:srgbClr val="558ED5"/>
              </a:buClr>
              <a:buFontTx/>
              <a:buChar char="-"/>
              <a:defRPr/>
            </a:pPr>
            <a:r>
              <a:rPr lang="en-GB" sz="1000" dirty="0"/>
              <a:t>The White Paper sets out Government reforms for HE. This will entail significant system change (a single, unified regulatory framework, new student number control); legislative change (increased fee cap, new interest rate, new powers for HEFCE as the ‘lead regulator’) and organisational change (rapid adjustment of universities and colleges to the ‘new world’ including a focus on working with employers and industry)</a:t>
            </a:r>
          </a:p>
          <a:p>
            <a:pPr marL="337109" lvl="1" indent="-337109" defTabSz="873143">
              <a:spcAft>
                <a:spcPts val="957"/>
              </a:spcAft>
              <a:buClr>
                <a:srgbClr val="558ED5"/>
              </a:buClr>
              <a:buFontTx/>
              <a:buChar char="-"/>
              <a:defRPr/>
            </a:pPr>
            <a:r>
              <a:rPr lang="en-GB" sz="1000" dirty="0"/>
              <a:t>It’s overall aim is stated as ‘…better HE that is more responsive to student </a:t>
            </a:r>
            <a:r>
              <a:rPr lang="en-GB" sz="1000" b="1" dirty="0"/>
              <a:t>choice</a:t>
            </a:r>
            <a:r>
              <a:rPr lang="en-GB" sz="1000" dirty="0"/>
              <a:t>, that provides a better </a:t>
            </a:r>
            <a:r>
              <a:rPr lang="en-GB" sz="1000" b="1" dirty="0"/>
              <a:t>student experience </a:t>
            </a:r>
            <a:r>
              <a:rPr lang="en-GB" sz="1000" dirty="0"/>
              <a:t>and that helps improve </a:t>
            </a:r>
            <a:r>
              <a:rPr lang="en-GB" sz="1000" b="1" dirty="0"/>
              <a:t>social mobility</a:t>
            </a:r>
            <a:r>
              <a:rPr lang="en-GB" sz="1000" dirty="0"/>
              <a:t>’. (The phrases ‘better student experience and better qualified graduates’ are taken from the White Paper – Chapter 3)</a:t>
            </a:r>
          </a:p>
          <a:p>
            <a:pPr marL="337109" lvl="1" indent="-337109" defTabSz="873143">
              <a:spcAft>
                <a:spcPts val="957"/>
              </a:spcAft>
              <a:buClr>
                <a:srgbClr val="558ED5"/>
              </a:buClr>
              <a:defRPr/>
            </a:pPr>
            <a:endParaRPr lang="en-GB" sz="1000" dirty="0"/>
          </a:p>
          <a:p>
            <a:pPr marL="337109" lvl="1" indent="-337109" defTabSz="873143">
              <a:spcAft>
                <a:spcPts val="957"/>
              </a:spcAft>
              <a:buClr>
                <a:srgbClr val="558ED5"/>
              </a:buClr>
              <a:defRPr/>
            </a:pPr>
            <a:r>
              <a:rPr lang="en-GB" sz="1000" dirty="0"/>
              <a:t>Key aims of the White Paper include</a:t>
            </a:r>
          </a:p>
          <a:p>
            <a:pPr marL="337109" lvl="1" indent="-337109" defTabSz="873143">
              <a:spcAft>
                <a:spcPts val="957"/>
              </a:spcAft>
              <a:buClr>
                <a:srgbClr val="558ED5"/>
              </a:buClr>
              <a:buFontTx/>
              <a:buChar char="-"/>
              <a:defRPr/>
            </a:pPr>
            <a:r>
              <a:rPr lang="en-GB" sz="1000" b="1" dirty="0"/>
              <a:t>Sustainability</a:t>
            </a:r>
            <a:r>
              <a:rPr lang="en-GB" sz="1000" dirty="0"/>
              <a:t>: by putting HE on a sustainable financial footing, the Government wants universities and colleges to deliver a better student experience and take more responsibility for increasing social mobility</a:t>
            </a:r>
          </a:p>
          <a:p>
            <a:pPr marL="337109" lvl="1" indent="-337109" defTabSz="873143">
              <a:spcAft>
                <a:spcPts val="957"/>
              </a:spcAft>
              <a:buClr>
                <a:srgbClr val="558ED5"/>
              </a:buClr>
              <a:buFontTx/>
              <a:buChar char="-"/>
              <a:defRPr/>
            </a:pPr>
            <a:r>
              <a:rPr lang="en-GB" sz="1000" b="1" dirty="0"/>
              <a:t>Choice: </a:t>
            </a:r>
            <a:r>
              <a:rPr lang="en-GB" sz="1000" dirty="0"/>
              <a:t>It puts students in the driving seat, with a focus on supporting students to make much more informed decisions about what degree to take and where to study it. This will also include having better information about jobs and salaries they could achieve</a:t>
            </a:r>
          </a:p>
          <a:p>
            <a:pPr marL="337109" lvl="1" indent="-337109" defTabSz="873143">
              <a:spcAft>
                <a:spcPts val="957"/>
              </a:spcAft>
              <a:buClr>
                <a:srgbClr val="558ED5"/>
              </a:buClr>
              <a:buFontTx/>
              <a:buChar char="-"/>
              <a:defRPr/>
            </a:pPr>
            <a:r>
              <a:rPr lang="en-GB" sz="1000" b="1" dirty="0"/>
              <a:t>Dynamism</a:t>
            </a:r>
            <a:r>
              <a:rPr lang="en-GB" sz="1000" dirty="0"/>
              <a:t>: promoting a more competitive system in which universities compete more rigorously for students, resulting in a higher quality student experience with more innovative ways of learning</a:t>
            </a:r>
          </a:p>
          <a:p>
            <a:pPr marL="337109" lvl="1" indent="-337109" defTabSz="873143">
              <a:spcAft>
                <a:spcPts val="957"/>
              </a:spcAft>
              <a:buClr>
                <a:srgbClr val="558ED5"/>
              </a:buClr>
              <a:buFontTx/>
              <a:buChar char="-"/>
              <a:defRPr/>
            </a:pPr>
            <a:r>
              <a:rPr lang="en-GB" sz="1000" b="1" dirty="0"/>
              <a:t>Competition: </a:t>
            </a:r>
            <a:r>
              <a:rPr lang="en-GB" sz="1000" dirty="0"/>
              <a:t>new regulatory framework aims to open up the sector and make it easier for new providers to enter, with further measures to facilitate successful institutions to expand. </a:t>
            </a:r>
            <a:r>
              <a:rPr lang="en-US" sz="1000" dirty="0"/>
              <a:t>This will further improve student choice by supporting a more diverse sector, with more opportunities for part-time or accelerated courses, sandwich courses, distance learning and higher-level </a:t>
            </a:r>
            <a:r>
              <a:rPr lang="en-GB" sz="1000" dirty="0"/>
              <a:t>vocational study.</a:t>
            </a:r>
          </a:p>
          <a:p>
            <a:pPr marL="337109" lvl="1" indent="-337109" defTabSz="873143">
              <a:spcAft>
                <a:spcPts val="957"/>
              </a:spcAft>
              <a:buClr>
                <a:srgbClr val="558ED5"/>
              </a:buClr>
              <a:defRPr/>
            </a:pPr>
            <a:endParaRPr lang="en-GB" sz="1000" dirty="0"/>
          </a:p>
        </p:txBody>
      </p:sp>
    </p:spTree>
    <p:extLst>
      <p:ext uri="{BB962C8B-B14F-4D97-AF65-F5344CB8AC3E}">
        <p14:creationId xmlns:p14="http://schemas.microsoft.com/office/powerpoint/2010/main" val="2807717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txBox="1">
            <a:spLocks noGrp="1" noChangeArrowheads="1"/>
          </p:cNvSpPr>
          <p:nvPr/>
        </p:nvSpPr>
        <p:spPr bwMode="auto">
          <a:xfrm>
            <a:off x="3857637" y="9443661"/>
            <a:ext cx="2951162" cy="497126"/>
          </a:xfrm>
          <a:prstGeom prst="rect">
            <a:avLst/>
          </a:prstGeom>
          <a:noFill/>
          <a:ln w="9525">
            <a:noFill/>
            <a:miter lim="800000"/>
            <a:headEnd/>
            <a:tailEnd/>
          </a:ln>
        </p:spPr>
        <p:txBody>
          <a:bodyPr lIns="91595" tIns="45798" rIns="91595" bIns="45798" anchor="b"/>
          <a:lstStyle/>
          <a:p>
            <a:pPr algn="r" fontAlgn="base">
              <a:spcBef>
                <a:spcPct val="0"/>
              </a:spcBef>
              <a:spcAft>
                <a:spcPct val="0"/>
              </a:spcAft>
            </a:pPr>
            <a:fld id="{24AADB70-5195-43D1-9F7B-8E0DC68DD0E8}" type="slidenum">
              <a:rPr lang="en-US" sz="1200">
                <a:solidFill>
                  <a:srgbClr val="000000"/>
                </a:solidFill>
              </a:rPr>
              <a:pPr algn="r" fontAlgn="base">
                <a:spcBef>
                  <a:spcPct val="0"/>
                </a:spcBef>
                <a:spcAft>
                  <a:spcPct val="0"/>
                </a:spcAft>
              </a:pPr>
              <a:t>39</a:t>
            </a:fld>
            <a:endParaRPr lang="en-US" sz="1200" dirty="0">
              <a:solidFill>
                <a:srgbClr val="000000"/>
              </a:solidFill>
            </a:endParaRPr>
          </a:p>
        </p:txBody>
      </p:sp>
      <p:sp>
        <p:nvSpPr>
          <p:cNvPr id="186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6372" name="Rectangle 3"/>
          <p:cNvSpPr>
            <a:spLocks noGrp="1" noChangeArrowheads="1"/>
          </p:cNvSpPr>
          <p:nvPr>
            <p:ph type="body" idx="1"/>
          </p:nvPr>
        </p:nvSpPr>
        <p:spPr bwMode="auto">
          <a:xfrm>
            <a:off x="952192" y="4722694"/>
            <a:ext cx="4978510" cy="3132928"/>
          </a:xfrm>
          <a:noFill/>
        </p:spPr>
        <p:txBody>
          <a:bodyPr wrap="square" numCol="1" anchor="t" anchorCtr="0" compatLnSpc="1">
            <a:prstTxWarp prst="textNoShape">
              <a:avLst/>
            </a:prstTxWarp>
          </a:bodyPr>
          <a:lstStyle/>
          <a:p>
            <a:pPr marL="335532" lvl="1" indent="-335532" defTabSz="873020">
              <a:spcBef>
                <a:spcPct val="0"/>
              </a:spcBef>
              <a:spcAft>
                <a:spcPts val="952"/>
              </a:spcAft>
              <a:buClr>
                <a:srgbClr val="558ED5"/>
              </a:buClr>
            </a:pPr>
            <a:endParaRPr lang="en-GB" sz="1000" dirty="0"/>
          </a:p>
        </p:txBody>
      </p:sp>
    </p:spTree>
    <p:extLst>
      <p:ext uri="{BB962C8B-B14F-4D97-AF65-F5344CB8AC3E}">
        <p14:creationId xmlns:p14="http://schemas.microsoft.com/office/powerpoint/2010/main" val="1261596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spcAft>
                <a:spcPts val="581"/>
              </a:spcAft>
            </a:pPr>
            <a:r>
              <a:rPr lang="en-GB" b="1" dirty="0">
                <a:ea typeface="MS Mincho" pitchFamily="49" charset="-128"/>
                <a:cs typeface="Times New Roman" pitchFamily="18" charset="0"/>
              </a:rPr>
              <a:t>Key goals for the decade:</a:t>
            </a:r>
          </a:p>
          <a:p>
            <a:pPr>
              <a:spcBef>
                <a:spcPct val="0"/>
              </a:spcBef>
              <a:spcAft>
                <a:spcPts val="290"/>
              </a:spcAft>
              <a:buFontTx/>
              <a:buChar char="•"/>
            </a:pPr>
            <a:r>
              <a:rPr lang="en-GB" dirty="0">
                <a:ea typeface="MS Mincho" pitchFamily="49" charset="-128"/>
                <a:cs typeface="Times New Roman" pitchFamily="18" charset="0"/>
              </a:rPr>
              <a:t> World class research at the UK’s strongest centres of excellence</a:t>
            </a:r>
          </a:p>
          <a:p>
            <a:pPr>
              <a:spcBef>
                <a:spcPct val="0"/>
              </a:spcBef>
              <a:spcAft>
                <a:spcPts val="290"/>
              </a:spcAft>
              <a:buFontTx/>
              <a:buChar char="•"/>
            </a:pPr>
            <a:r>
              <a:rPr lang="en-GB" dirty="0">
                <a:ea typeface="MS Mincho" pitchFamily="49" charset="-128"/>
                <a:cs typeface="Times New Roman" pitchFamily="18" charset="0"/>
              </a:rPr>
              <a:t> Greater responsiveness of the publicly-funded research base to the needs of the economy</a:t>
            </a:r>
          </a:p>
          <a:p>
            <a:pPr>
              <a:spcBef>
                <a:spcPct val="0"/>
              </a:spcBef>
              <a:spcAft>
                <a:spcPts val="290"/>
              </a:spcAft>
              <a:buFontTx/>
              <a:buChar char="•"/>
            </a:pPr>
            <a:r>
              <a:rPr lang="en-GB" dirty="0">
                <a:ea typeface="MS Mincho" pitchFamily="49" charset="-128"/>
                <a:cs typeface="Times New Roman" pitchFamily="18" charset="0"/>
              </a:rPr>
              <a:t> Increase the number of businesses collaborating with universities and public sector research establishments</a:t>
            </a:r>
          </a:p>
          <a:p>
            <a:pPr>
              <a:spcBef>
                <a:spcPct val="0"/>
              </a:spcBef>
            </a:pPr>
            <a:r>
              <a:rPr lang="en-US" dirty="0">
                <a:ea typeface="MS Mincho" pitchFamily="49" charset="-128"/>
                <a:cs typeface="Times New Roman" pitchFamily="18" charset="0"/>
              </a:rPr>
              <a:t> </a:t>
            </a:r>
            <a:endParaRPr lang="en-GB" dirty="0">
              <a:ea typeface="MS Mincho" pitchFamily="49" charset="-128"/>
              <a:cs typeface="Times New Roman" pitchFamily="18" charset="0"/>
            </a:endParaRPr>
          </a:p>
          <a:p>
            <a:pPr>
              <a:spcBef>
                <a:spcPct val="0"/>
              </a:spcBef>
              <a:buFontTx/>
              <a:buChar char="•"/>
            </a:pPr>
            <a:r>
              <a:rPr lang="en-GB" dirty="0">
                <a:ea typeface="MS Mincho" pitchFamily="49" charset="-128"/>
                <a:cs typeface="Times New Roman" pitchFamily="18" charset="0"/>
              </a:rPr>
              <a:t> Research stats here taken from ‘Evidence Ltd/Thomson Reuters 2009, International comparative performance of UK research base’.</a:t>
            </a:r>
          </a:p>
          <a:p>
            <a:endParaRPr lang="en-GB" dirty="0"/>
          </a:p>
        </p:txBody>
      </p:sp>
      <p:sp>
        <p:nvSpPr>
          <p:cNvPr id="4" name="Slide Number Placeholder 3"/>
          <p:cNvSpPr>
            <a:spLocks noGrp="1"/>
          </p:cNvSpPr>
          <p:nvPr>
            <p:ph type="sldNum" sz="quarter" idx="10"/>
          </p:nvPr>
        </p:nvSpPr>
        <p:spPr/>
        <p:txBody>
          <a:bodyPr/>
          <a:lstStyle/>
          <a:p>
            <a:pPr>
              <a:defRPr/>
            </a:pPr>
            <a:fld id="{59094693-55F4-431B-AE77-FD8A62D88038}" type="slidenum">
              <a:rPr lang="en-GB" smtClean="0">
                <a:solidFill>
                  <a:prstClr val="black"/>
                </a:solidFill>
              </a:rPr>
              <a:pPr>
                <a:defRPr/>
              </a:pPr>
              <a:t>41</a:t>
            </a:fld>
            <a:endParaRPr lang="en-GB">
              <a:solidFill>
                <a:prstClr val="black"/>
              </a:solidFill>
            </a:endParaRPr>
          </a:p>
        </p:txBody>
      </p:sp>
    </p:spTree>
    <p:extLst>
      <p:ext uri="{BB962C8B-B14F-4D97-AF65-F5344CB8AC3E}">
        <p14:creationId xmlns:p14="http://schemas.microsoft.com/office/powerpoint/2010/main" val="2001366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56881" y="9443321"/>
            <a:ext cx="2951905" cy="49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95" tIns="45798" rIns="91595" bIns="45798"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C73786E5-216D-48FB-961D-704BA4EE679E}" type="slidenum">
              <a:rPr lang="en-US" altLang="en-US" sz="1200" smtClean="0">
                <a:solidFill>
                  <a:prstClr val="black"/>
                </a:solidFill>
              </a:rPr>
              <a:pPr algn="r" eaLnBrk="1" fontAlgn="base" hangingPunct="1">
                <a:spcBef>
                  <a:spcPct val="0"/>
                </a:spcBef>
                <a:spcAft>
                  <a:spcPct val="0"/>
                </a:spcAft>
              </a:pPr>
              <a:t>44</a:t>
            </a:fld>
            <a:endParaRPr lang="en-US" altLang="en-US" sz="1200" dirty="0">
              <a:solidFill>
                <a:prstClr val="black"/>
              </a:solidFill>
            </a:endParaRPr>
          </a:p>
        </p:txBody>
      </p:sp>
      <p:sp>
        <p:nvSpPr>
          <p:cNvPr id="67587" name="Slide Image Placeholder 1"/>
          <p:cNvSpPr>
            <a:spLocks noGrp="1" noRot="1" noChangeAspect="1" noTextEdit="1"/>
          </p:cNvSpPr>
          <p:nvPr>
            <p:ph type="sldImg"/>
          </p:nvPr>
        </p:nvSpPr>
        <p:spPr>
          <a:xfrm>
            <a:off x="90488" y="746125"/>
            <a:ext cx="6629400" cy="3729038"/>
          </a:xfrm>
          <a:ln/>
        </p:spPr>
      </p:sp>
      <p:sp>
        <p:nvSpPr>
          <p:cNvPr id="675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7589" name="Slide Number Placeholder 3"/>
          <p:cNvSpPr txBox="1">
            <a:spLocks noGrp="1"/>
          </p:cNvSpPr>
          <p:nvPr/>
        </p:nvSpPr>
        <p:spPr bwMode="auto">
          <a:xfrm>
            <a:off x="3856881" y="9443321"/>
            <a:ext cx="2951905" cy="49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95" tIns="45798" rIns="91595" bIns="45798"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F81A7464-66EF-4AC7-BA2C-E88408E3B322}" type="slidenum">
              <a:rPr lang="en-US" altLang="en-US" sz="1200" smtClean="0">
                <a:solidFill>
                  <a:prstClr val="black"/>
                </a:solidFill>
              </a:rPr>
              <a:pPr algn="r" eaLnBrk="1" fontAlgn="base" hangingPunct="1">
                <a:spcBef>
                  <a:spcPct val="0"/>
                </a:spcBef>
                <a:spcAft>
                  <a:spcPct val="0"/>
                </a:spcAft>
              </a:pPr>
              <a:t>44</a:t>
            </a:fld>
            <a:endParaRPr lang="en-US" altLang="en-US" sz="1200" dirty="0">
              <a:solidFill>
                <a:prstClr val="black"/>
              </a:solidFill>
            </a:endParaRPr>
          </a:p>
        </p:txBody>
      </p:sp>
    </p:spTree>
    <p:extLst>
      <p:ext uri="{BB962C8B-B14F-4D97-AF65-F5344CB8AC3E}">
        <p14:creationId xmlns:p14="http://schemas.microsoft.com/office/powerpoint/2010/main" val="419806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A9D520-692C-4CF3-9F9B-6075EE433DA8}" type="slidenum">
              <a:rPr lang="en-GB" smtClean="0"/>
              <a:t>45</a:t>
            </a:fld>
            <a:endParaRPr lang="en-GB"/>
          </a:p>
        </p:txBody>
      </p:sp>
    </p:spTree>
    <p:extLst>
      <p:ext uri="{BB962C8B-B14F-4D97-AF65-F5344CB8AC3E}">
        <p14:creationId xmlns:p14="http://schemas.microsoft.com/office/powerpoint/2010/main" val="829755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A9D520-692C-4CF3-9F9B-6075EE433DA8}" type="slidenum">
              <a:rPr lang="en-GB" smtClean="0"/>
              <a:t>46</a:t>
            </a:fld>
            <a:endParaRPr lang="en-GB"/>
          </a:p>
        </p:txBody>
      </p:sp>
    </p:spTree>
    <p:extLst>
      <p:ext uri="{BB962C8B-B14F-4D97-AF65-F5344CB8AC3E}">
        <p14:creationId xmlns:p14="http://schemas.microsoft.com/office/powerpoint/2010/main" val="2056882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A9D520-692C-4CF3-9F9B-6075EE433DA8}" type="slidenum">
              <a:rPr lang="en-GB" smtClean="0"/>
              <a:t>47</a:t>
            </a:fld>
            <a:endParaRPr lang="en-GB"/>
          </a:p>
        </p:txBody>
      </p:sp>
    </p:spTree>
    <p:extLst>
      <p:ext uri="{BB962C8B-B14F-4D97-AF65-F5344CB8AC3E}">
        <p14:creationId xmlns:p14="http://schemas.microsoft.com/office/powerpoint/2010/main" val="2372486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A9D520-692C-4CF3-9F9B-6075EE433DA8}" type="slidenum">
              <a:rPr lang="en-GB" smtClean="0"/>
              <a:t>48</a:t>
            </a:fld>
            <a:endParaRPr lang="en-GB"/>
          </a:p>
        </p:txBody>
      </p:sp>
    </p:spTree>
    <p:extLst>
      <p:ext uri="{BB962C8B-B14F-4D97-AF65-F5344CB8AC3E}">
        <p14:creationId xmlns:p14="http://schemas.microsoft.com/office/powerpoint/2010/main" val="2855008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A9D520-692C-4CF3-9F9B-6075EE433DA8}" type="slidenum">
              <a:rPr lang="en-GB" smtClean="0"/>
              <a:t>49</a:t>
            </a:fld>
            <a:endParaRPr lang="en-GB"/>
          </a:p>
        </p:txBody>
      </p:sp>
    </p:spTree>
    <p:extLst>
      <p:ext uri="{BB962C8B-B14F-4D97-AF65-F5344CB8AC3E}">
        <p14:creationId xmlns:p14="http://schemas.microsoft.com/office/powerpoint/2010/main" val="327501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4</a:t>
            </a:fld>
            <a:endParaRPr lang="en-US"/>
          </a:p>
        </p:txBody>
      </p:sp>
    </p:spTree>
    <p:extLst>
      <p:ext uri="{BB962C8B-B14F-4D97-AF65-F5344CB8AC3E}">
        <p14:creationId xmlns:p14="http://schemas.microsoft.com/office/powerpoint/2010/main" val="1952871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A9D520-692C-4CF3-9F9B-6075EE433DA8}" type="slidenum">
              <a:rPr lang="en-GB" smtClean="0"/>
              <a:t>50</a:t>
            </a:fld>
            <a:endParaRPr lang="en-GB"/>
          </a:p>
        </p:txBody>
      </p:sp>
    </p:spTree>
    <p:extLst>
      <p:ext uri="{BB962C8B-B14F-4D97-AF65-F5344CB8AC3E}">
        <p14:creationId xmlns:p14="http://schemas.microsoft.com/office/powerpoint/2010/main" val="3263243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spcAft>
                <a:spcPts val="581"/>
              </a:spcAft>
            </a:pPr>
            <a:r>
              <a:rPr lang="en-GB" b="1" dirty="0">
                <a:ea typeface="MS Mincho" pitchFamily="49" charset="-128"/>
                <a:cs typeface="Times New Roman" pitchFamily="18" charset="0"/>
              </a:rPr>
              <a:t>Key goals for the decade:</a:t>
            </a:r>
          </a:p>
          <a:p>
            <a:pPr>
              <a:spcBef>
                <a:spcPct val="0"/>
              </a:spcBef>
              <a:spcAft>
                <a:spcPts val="290"/>
              </a:spcAft>
              <a:buFontTx/>
              <a:buChar char="•"/>
            </a:pPr>
            <a:r>
              <a:rPr lang="en-GB" dirty="0">
                <a:ea typeface="MS Mincho" pitchFamily="49" charset="-128"/>
                <a:cs typeface="Times New Roman" pitchFamily="18" charset="0"/>
              </a:rPr>
              <a:t> World class research at the UK’s strongest centres of excellence</a:t>
            </a:r>
          </a:p>
          <a:p>
            <a:pPr>
              <a:spcBef>
                <a:spcPct val="0"/>
              </a:spcBef>
              <a:spcAft>
                <a:spcPts val="290"/>
              </a:spcAft>
              <a:buFontTx/>
              <a:buChar char="•"/>
            </a:pPr>
            <a:r>
              <a:rPr lang="en-GB" dirty="0">
                <a:ea typeface="MS Mincho" pitchFamily="49" charset="-128"/>
                <a:cs typeface="Times New Roman" pitchFamily="18" charset="0"/>
              </a:rPr>
              <a:t> Greater responsiveness of the publicly-funded research base to the needs of the economy</a:t>
            </a:r>
          </a:p>
          <a:p>
            <a:pPr>
              <a:spcBef>
                <a:spcPct val="0"/>
              </a:spcBef>
              <a:spcAft>
                <a:spcPts val="290"/>
              </a:spcAft>
              <a:buFontTx/>
              <a:buChar char="•"/>
            </a:pPr>
            <a:r>
              <a:rPr lang="en-GB" dirty="0">
                <a:ea typeface="MS Mincho" pitchFamily="49" charset="-128"/>
                <a:cs typeface="Times New Roman" pitchFamily="18" charset="0"/>
              </a:rPr>
              <a:t> Increase the number of businesses collaborating with universities and public sector research establishments</a:t>
            </a:r>
          </a:p>
          <a:p>
            <a:pPr>
              <a:spcBef>
                <a:spcPct val="0"/>
              </a:spcBef>
            </a:pPr>
            <a:r>
              <a:rPr lang="en-US" dirty="0">
                <a:ea typeface="MS Mincho" pitchFamily="49" charset="-128"/>
                <a:cs typeface="Times New Roman" pitchFamily="18" charset="0"/>
              </a:rPr>
              <a:t> </a:t>
            </a:r>
            <a:endParaRPr lang="en-GB" dirty="0">
              <a:ea typeface="MS Mincho" pitchFamily="49" charset="-128"/>
              <a:cs typeface="Times New Roman" pitchFamily="18" charset="0"/>
            </a:endParaRPr>
          </a:p>
          <a:p>
            <a:pPr>
              <a:spcBef>
                <a:spcPct val="0"/>
              </a:spcBef>
              <a:buFontTx/>
              <a:buChar char="•"/>
            </a:pPr>
            <a:r>
              <a:rPr lang="en-GB" dirty="0">
                <a:ea typeface="MS Mincho" pitchFamily="49" charset="-128"/>
                <a:cs typeface="Times New Roman" pitchFamily="18" charset="0"/>
              </a:rPr>
              <a:t> Research stats here taken from ‘Evidence Ltd/Thomson Reuters 2009, International comparative performance of UK research base’.</a:t>
            </a:r>
          </a:p>
          <a:p>
            <a:endParaRPr lang="en-GB" dirty="0"/>
          </a:p>
        </p:txBody>
      </p:sp>
      <p:sp>
        <p:nvSpPr>
          <p:cNvPr id="4" name="Slide Number Placeholder 3"/>
          <p:cNvSpPr>
            <a:spLocks noGrp="1"/>
          </p:cNvSpPr>
          <p:nvPr>
            <p:ph type="sldNum" sz="quarter" idx="10"/>
          </p:nvPr>
        </p:nvSpPr>
        <p:spPr/>
        <p:txBody>
          <a:bodyPr/>
          <a:lstStyle/>
          <a:p>
            <a:pPr>
              <a:defRPr/>
            </a:pPr>
            <a:fld id="{59094693-55F4-431B-AE77-FD8A62D88038}" type="slidenum">
              <a:rPr lang="en-GB" smtClean="0">
                <a:solidFill>
                  <a:prstClr val="black"/>
                </a:solidFill>
              </a:rPr>
              <a:pPr>
                <a:defRPr/>
              </a:pPr>
              <a:t>51</a:t>
            </a:fld>
            <a:endParaRPr lang="en-GB">
              <a:solidFill>
                <a:prstClr val="black"/>
              </a:solidFill>
            </a:endParaRPr>
          </a:p>
        </p:txBody>
      </p:sp>
    </p:spTree>
    <p:extLst>
      <p:ext uri="{BB962C8B-B14F-4D97-AF65-F5344CB8AC3E}">
        <p14:creationId xmlns:p14="http://schemas.microsoft.com/office/powerpoint/2010/main" val="3646881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56422" y="9442843"/>
            <a:ext cx="2952431" cy="498128"/>
          </a:xfrm>
          <a:prstGeom prst="rect">
            <a:avLst/>
          </a:prstGeom>
          <a:noFill/>
          <a:ln w="9525">
            <a:noFill/>
            <a:miter lim="800000"/>
            <a:headEnd/>
            <a:tailEnd/>
          </a:ln>
        </p:spPr>
        <p:txBody>
          <a:bodyPr lIns="95718" tIns="47859" rIns="95718" bIns="47859" anchor="b"/>
          <a:lstStyle/>
          <a:p>
            <a:pPr algn="r" fontAlgn="base">
              <a:spcBef>
                <a:spcPct val="0"/>
              </a:spcBef>
              <a:spcAft>
                <a:spcPct val="0"/>
              </a:spcAft>
            </a:pPr>
            <a:fld id="{E85B4D41-79BF-4A0A-A888-DF1497EDE9DE}" type="slidenum">
              <a:rPr lang="en-US" sz="1300">
                <a:solidFill>
                  <a:srgbClr val="000000"/>
                </a:solidFill>
                <a:cs typeface="Arial" pitchFamily="34" charset="0"/>
              </a:rPr>
              <a:pPr algn="r" fontAlgn="base">
                <a:spcBef>
                  <a:spcPct val="0"/>
                </a:spcBef>
                <a:spcAft>
                  <a:spcPct val="0"/>
                </a:spcAft>
              </a:pPr>
              <a:t>52</a:t>
            </a:fld>
            <a:endParaRPr lang="en-US" sz="1300">
              <a:solidFill>
                <a:srgbClr val="000000"/>
              </a:solidFill>
              <a:cs typeface="Arial"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xfrm>
            <a:off x="952692" y="4722192"/>
            <a:ext cx="4978042" cy="3135277"/>
          </a:xfrm>
          <a:noFill/>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3865244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685669" indent="-263719" eaLnBrk="0" hangingPunct="0">
              <a:defRPr>
                <a:solidFill>
                  <a:schemeClr val="tx1"/>
                </a:solidFill>
                <a:latin typeface="Arial" charset="0"/>
              </a:defRPr>
            </a:lvl2pPr>
            <a:lvl3pPr marL="1054875" indent="-210975" eaLnBrk="0" hangingPunct="0">
              <a:defRPr>
                <a:solidFill>
                  <a:schemeClr val="tx1"/>
                </a:solidFill>
                <a:latin typeface="Arial" charset="0"/>
              </a:defRPr>
            </a:lvl3pPr>
            <a:lvl4pPr marL="1476825" indent="-210975" eaLnBrk="0" hangingPunct="0">
              <a:defRPr>
                <a:solidFill>
                  <a:schemeClr val="tx1"/>
                </a:solidFill>
                <a:latin typeface="Arial" charset="0"/>
              </a:defRPr>
            </a:lvl4pPr>
            <a:lvl5pPr marL="1898774" indent="-210975" eaLnBrk="0" hangingPunct="0">
              <a:defRPr>
                <a:solidFill>
                  <a:schemeClr val="tx1"/>
                </a:solidFill>
                <a:latin typeface="Arial" charset="0"/>
              </a:defRPr>
            </a:lvl5pPr>
            <a:lvl6pPr marL="2320724" indent="-210975" eaLnBrk="0" fontAlgn="base" hangingPunct="0">
              <a:spcBef>
                <a:spcPct val="0"/>
              </a:spcBef>
              <a:spcAft>
                <a:spcPct val="0"/>
              </a:spcAft>
              <a:defRPr>
                <a:solidFill>
                  <a:schemeClr val="tx1"/>
                </a:solidFill>
                <a:latin typeface="Arial" charset="0"/>
              </a:defRPr>
            </a:lvl6pPr>
            <a:lvl7pPr marL="2742674" indent="-210975" eaLnBrk="0" fontAlgn="base" hangingPunct="0">
              <a:spcBef>
                <a:spcPct val="0"/>
              </a:spcBef>
              <a:spcAft>
                <a:spcPct val="0"/>
              </a:spcAft>
              <a:defRPr>
                <a:solidFill>
                  <a:schemeClr val="tx1"/>
                </a:solidFill>
                <a:latin typeface="Arial" charset="0"/>
              </a:defRPr>
            </a:lvl7pPr>
            <a:lvl8pPr marL="3164624" indent="-210975" eaLnBrk="0" fontAlgn="base" hangingPunct="0">
              <a:spcBef>
                <a:spcPct val="0"/>
              </a:spcBef>
              <a:spcAft>
                <a:spcPct val="0"/>
              </a:spcAft>
              <a:defRPr>
                <a:solidFill>
                  <a:schemeClr val="tx1"/>
                </a:solidFill>
                <a:latin typeface="Arial" charset="0"/>
              </a:defRPr>
            </a:lvl8pPr>
            <a:lvl9pPr marL="3586574" indent="-210975" eaLnBrk="0" fontAlgn="base" hangingPunct="0">
              <a:spcBef>
                <a:spcPct val="0"/>
              </a:spcBef>
              <a:spcAft>
                <a:spcPct val="0"/>
              </a:spcAft>
              <a:defRPr>
                <a:solidFill>
                  <a:schemeClr val="tx1"/>
                </a:solidFill>
                <a:latin typeface="Arial" charset="0"/>
              </a:defRPr>
            </a:lvl9pPr>
          </a:lstStyle>
          <a:p>
            <a:pPr eaLnBrk="1" hangingPunct="1"/>
            <a:fld id="{8CCCFC9C-6C82-4685-9710-B48A31CED90E}" type="slidenum">
              <a:rPr lang="en-US" altLang="en-US" smtClean="0">
                <a:solidFill>
                  <a:srgbClr val="000000"/>
                </a:solidFill>
              </a:rPr>
              <a:pPr eaLnBrk="1" hangingPunct="1"/>
              <a:t>53</a:t>
            </a:fld>
            <a:endParaRPr lang="en-US" altLang="en-US">
              <a:solidFill>
                <a:srgbClr val="000000"/>
              </a:solidFill>
            </a:endParaRPr>
          </a:p>
        </p:txBody>
      </p:sp>
      <p:sp>
        <p:nvSpPr>
          <p:cNvPr id="7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xfrm>
            <a:off x="959354" y="4342939"/>
            <a:ext cx="5012853" cy="2882055"/>
          </a:xfrm>
        </p:spPr>
        <p:txBody>
          <a:bodyPr wrap="square" numCol="1" anchor="t" anchorCtr="0" compatLnSpc="1">
            <a:prstTxWarp prst="textNoShape">
              <a:avLst/>
            </a:prstTxWarp>
            <a:normAutofit/>
          </a:bodyPr>
          <a:lstStyle/>
          <a:p>
            <a:pPr marL="336537" lvl="1" indent="-336537" defTabSz="871661">
              <a:spcAft>
                <a:spcPts val="955"/>
              </a:spcAft>
              <a:buClr>
                <a:srgbClr val="558ED5"/>
              </a:buClr>
              <a:defRPr/>
            </a:pPr>
            <a:endParaRPr lang="en-GB" sz="1000" dirty="0"/>
          </a:p>
        </p:txBody>
      </p:sp>
    </p:spTree>
    <p:extLst>
      <p:ext uri="{BB962C8B-B14F-4D97-AF65-F5344CB8AC3E}">
        <p14:creationId xmlns:p14="http://schemas.microsoft.com/office/powerpoint/2010/main" val="635260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56422" y="9442843"/>
            <a:ext cx="2952431" cy="498128"/>
          </a:xfrm>
          <a:prstGeom prst="rect">
            <a:avLst/>
          </a:prstGeom>
          <a:noFill/>
          <a:ln w="9525">
            <a:noFill/>
            <a:miter lim="800000"/>
            <a:headEnd/>
            <a:tailEnd/>
          </a:ln>
        </p:spPr>
        <p:txBody>
          <a:bodyPr lIns="95718" tIns="47859" rIns="95718" bIns="47859" anchor="b"/>
          <a:lstStyle/>
          <a:p>
            <a:pPr algn="r" fontAlgn="base">
              <a:spcBef>
                <a:spcPct val="0"/>
              </a:spcBef>
              <a:spcAft>
                <a:spcPct val="0"/>
              </a:spcAft>
            </a:pPr>
            <a:fld id="{E85B4D41-79BF-4A0A-A888-DF1497EDE9DE}" type="slidenum">
              <a:rPr lang="en-US" sz="1300">
                <a:solidFill>
                  <a:srgbClr val="000000"/>
                </a:solidFill>
                <a:cs typeface="Arial" pitchFamily="34" charset="0"/>
              </a:rPr>
              <a:pPr algn="r" fontAlgn="base">
                <a:spcBef>
                  <a:spcPct val="0"/>
                </a:spcBef>
                <a:spcAft>
                  <a:spcPct val="0"/>
                </a:spcAft>
              </a:pPr>
              <a:t>54</a:t>
            </a:fld>
            <a:endParaRPr lang="en-US" sz="1300">
              <a:solidFill>
                <a:srgbClr val="000000"/>
              </a:solidFill>
              <a:cs typeface="Arial"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xfrm>
            <a:off x="952692" y="4722192"/>
            <a:ext cx="4978042" cy="3135277"/>
          </a:xfrm>
          <a:noFill/>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958499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56422" y="9442843"/>
            <a:ext cx="2952431" cy="498128"/>
          </a:xfrm>
          <a:prstGeom prst="rect">
            <a:avLst/>
          </a:prstGeom>
          <a:noFill/>
          <a:ln w="9525">
            <a:noFill/>
            <a:miter lim="800000"/>
            <a:headEnd/>
            <a:tailEnd/>
          </a:ln>
        </p:spPr>
        <p:txBody>
          <a:bodyPr lIns="95718" tIns="47859" rIns="95718" bIns="47859" anchor="b"/>
          <a:lstStyle/>
          <a:p>
            <a:pPr algn="r" fontAlgn="base">
              <a:spcBef>
                <a:spcPct val="0"/>
              </a:spcBef>
              <a:spcAft>
                <a:spcPct val="0"/>
              </a:spcAft>
            </a:pPr>
            <a:fld id="{E85B4D41-79BF-4A0A-A888-DF1497EDE9DE}" type="slidenum">
              <a:rPr lang="en-US" sz="1300">
                <a:solidFill>
                  <a:srgbClr val="000000"/>
                </a:solidFill>
                <a:cs typeface="Arial" pitchFamily="34" charset="0"/>
              </a:rPr>
              <a:pPr algn="r" fontAlgn="base">
                <a:spcBef>
                  <a:spcPct val="0"/>
                </a:spcBef>
                <a:spcAft>
                  <a:spcPct val="0"/>
                </a:spcAft>
              </a:pPr>
              <a:t>55</a:t>
            </a:fld>
            <a:endParaRPr lang="en-US" sz="1300">
              <a:solidFill>
                <a:srgbClr val="000000"/>
              </a:solidFill>
              <a:cs typeface="Arial"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xfrm>
            <a:off x="952692" y="4722192"/>
            <a:ext cx="4978042" cy="3135277"/>
          </a:xfrm>
          <a:noFill/>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2059046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defTabSz="883459">
              <a:spcBef>
                <a:spcPct val="0"/>
              </a:spcBef>
            </a:pPr>
            <a:endParaRPr lang="en-GB" dirty="0"/>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58F5C71-A3CA-4648-826F-3C3E38884F5A}" type="slidenum">
              <a:rPr lang="en-GB">
                <a:solidFill>
                  <a:prstClr val="black"/>
                </a:solidFill>
              </a:rPr>
              <a:pPr>
                <a:defRPr/>
              </a:pPr>
              <a:t>56</a:t>
            </a:fld>
            <a:endParaRPr lang="en-GB">
              <a:solidFill>
                <a:prstClr val="black"/>
              </a:solidFill>
            </a:endParaRPr>
          </a:p>
        </p:txBody>
      </p:sp>
    </p:spTree>
    <p:extLst>
      <p:ext uri="{BB962C8B-B14F-4D97-AF65-F5344CB8AC3E}">
        <p14:creationId xmlns:p14="http://schemas.microsoft.com/office/powerpoint/2010/main" val="4247213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defTabSz="883459">
              <a:spcBef>
                <a:spcPct val="0"/>
              </a:spcBef>
            </a:pPr>
            <a:endParaRPr lang="en-GB" dirty="0"/>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58F5C71-A3CA-4648-826F-3C3E38884F5A}" type="slidenum">
              <a:rPr lang="en-GB">
                <a:solidFill>
                  <a:prstClr val="black"/>
                </a:solidFill>
              </a:rPr>
              <a:pPr>
                <a:defRPr/>
              </a:pPr>
              <a:t>57</a:t>
            </a:fld>
            <a:endParaRPr lang="en-GB">
              <a:solidFill>
                <a:prstClr val="black"/>
              </a:solidFill>
            </a:endParaRPr>
          </a:p>
        </p:txBody>
      </p:sp>
    </p:spTree>
    <p:extLst>
      <p:ext uri="{BB962C8B-B14F-4D97-AF65-F5344CB8AC3E}">
        <p14:creationId xmlns:p14="http://schemas.microsoft.com/office/powerpoint/2010/main" val="2180831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56422" y="9442843"/>
            <a:ext cx="2952431" cy="498128"/>
          </a:xfrm>
          <a:prstGeom prst="rect">
            <a:avLst/>
          </a:prstGeom>
          <a:noFill/>
          <a:ln w="9525">
            <a:noFill/>
            <a:miter lim="800000"/>
            <a:headEnd/>
            <a:tailEnd/>
          </a:ln>
        </p:spPr>
        <p:txBody>
          <a:bodyPr lIns="95718" tIns="47859" rIns="95718" bIns="47859" anchor="b"/>
          <a:lstStyle/>
          <a:p>
            <a:pPr algn="r" fontAlgn="base">
              <a:spcBef>
                <a:spcPct val="0"/>
              </a:spcBef>
              <a:spcAft>
                <a:spcPct val="0"/>
              </a:spcAft>
            </a:pPr>
            <a:fld id="{E85B4D41-79BF-4A0A-A888-DF1497EDE9DE}" type="slidenum">
              <a:rPr lang="en-US" sz="1300">
                <a:solidFill>
                  <a:srgbClr val="000000"/>
                </a:solidFill>
                <a:cs typeface="Arial" pitchFamily="34" charset="0"/>
              </a:rPr>
              <a:pPr algn="r" fontAlgn="base">
                <a:spcBef>
                  <a:spcPct val="0"/>
                </a:spcBef>
                <a:spcAft>
                  <a:spcPct val="0"/>
                </a:spcAft>
              </a:pPr>
              <a:t>58</a:t>
            </a:fld>
            <a:endParaRPr lang="en-US" sz="1300">
              <a:solidFill>
                <a:srgbClr val="000000"/>
              </a:solidFill>
              <a:cs typeface="Arial"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xfrm>
            <a:off x="952692" y="4722192"/>
            <a:ext cx="4978042" cy="3135277"/>
          </a:xfrm>
          <a:noFill/>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2637318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56422" y="9442843"/>
            <a:ext cx="2952431" cy="498128"/>
          </a:xfrm>
          <a:prstGeom prst="rect">
            <a:avLst/>
          </a:prstGeom>
          <a:noFill/>
          <a:ln w="9525">
            <a:noFill/>
            <a:miter lim="800000"/>
            <a:headEnd/>
            <a:tailEnd/>
          </a:ln>
        </p:spPr>
        <p:txBody>
          <a:bodyPr lIns="95718" tIns="47859" rIns="95718" bIns="47859" anchor="b"/>
          <a:lstStyle/>
          <a:p>
            <a:pPr algn="r" fontAlgn="base">
              <a:spcBef>
                <a:spcPct val="0"/>
              </a:spcBef>
              <a:spcAft>
                <a:spcPct val="0"/>
              </a:spcAft>
            </a:pPr>
            <a:fld id="{E85B4D41-79BF-4A0A-A888-DF1497EDE9DE}" type="slidenum">
              <a:rPr lang="en-US" sz="1300">
                <a:solidFill>
                  <a:srgbClr val="000000"/>
                </a:solidFill>
                <a:cs typeface="Arial" pitchFamily="34" charset="0"/>
              </a:rPr>
              <a:pPr algn="r" fontAlgn="base">
                <a:spcBef>
                  <a:spcPct val="0"/>
                </a:spcBef>
                <a:spcAft>
                  <a:spcPct val="0"/>
                </a:spcAft>
              </a:pPr>
              <a:t>59</a:t>
            </a:fld>
            <a:endParaRPr lang="en-US" sz="1300">
              <a:solidFill>
                <a:srgbClr val="000000"/>
              </a:solidFill>
              <a:cs typeface="Arial"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xfrm>
            <a:off x="952692" y="4722192"/>
            <a:ext cx="4978042" cy="3135277"/>
          </a:xfrm>
          <a:noFill/>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1048212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5</a:t>
            </a:fld>
            <a:endParaRPr lang="en-US"/>
          </a:p>
        </p:txBody>
      </p:sp>
    </p:spTree>
    <p:extLst>
      <p:ext uri="{BB962C8B-B14F-4D97-AF65-F5344CB8AC3E}">
        <p14:creationId xmlns:p14="http://schemas.microsoft.com/office/powerpoint/2010/main" val="1263478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60</a:t>
            </a:fld>
            <a:endParaRPr lang="en-US"/>
          </a:p>
        </p:txBody>
      </p:sp>
    </p:spTree>
    <p:extLst>
      <p:ext uri="{BB962C8B-B14F-4D97-AF65-F5344CB8AC3E}">
        <p14:creationId xmlns:p14="http://schemas.microsoft.com/office/powerpoint/2010/main" val="4078590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feel free to replace this image with one of your own.</a:t>
            </a:r>
          </a:p>
        </p:txBody>
      </p:sp>
      <p:sp>
        <p:nvSpPr>
          <p:cNvPr id="4" name="Slide Number Placeholder 3"/>
          <p:cNvSpPr>
            <a:spLocks noGrp="1"/>
          </p:cNvSpPr>
          <p:nvPr>
            <p:ph type="sldNum" sz="quarter" idx="5"/>
          </p:nvPr>
        </p:nvSpPr>
        <p:spPr/>
        <p:txBody>
          <a:bodyPr/>
          <a:lstStyle/>
          <a:p>
            <a:fld id="{C0F3BA1D-A00F-DB41-84DA-BE26C4853B35}" type="slidenum">
              <a:rPr lang="en-US" smtClean="0"/>
              <a:t>6</a:t>
            </a:fld>
            <a:endParaRPr lang="en-US"/>
          </a:p>
        </p:txBody>
      </p:sp>
    </p:spTree>
    <p:extLst>
      <p:ext uri="{BB962C8B-B14F-4D97-AF65-F5344CB8AC3E}">
        <p14:creationId xmlns:p14="http://schemas.microsoft.com/office/powerpoint/2010/main" val="1157566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feel free to replace this image with one of your own.</a:t>
            </a:r>
          </a:p>
        </p:txBody>
      </p:sp>
      <p:sp>
        <p:nvSpPr>
          <p:cNvPr id="4" name="Slide Number Placeholder 3"/>
          <p:cNvSpPr>
            <a:spLocks noGrp="1"/>
          </p:cNvSpPr>
          <p:nvPr>
            <p:ph type="sldNum" sz="quarter" idx="5"/>
          </p:nvPr>
        </p:nvSpPr>
        <p:spPr/>
        <p:txBody>
          <a:bodyPr/>
          <a:lstStyle/>
          <a:p>
            <a:fld id="{C0F3BA1D-A00F-DB41-84DA-BE26C4853B35}" type="slidenum">
              <a:rPr lang="en-US" smtClean="0"/>
              <a:t>7</a:t>
            </a:fld>
            <a:endParaRPr lang="en-US"/>
          </a:p>
        </p:txBody>
      </p:sp>
    </p:spTree>
    <p:extLst>
      <p:ext uri="{BB962C8B-B14F-4D97-AF65-F5344CB8AC3E}">
        <p14:creationId xmlns:p14="http://schemas.microsoft.com/office/powerpoint/2010/main" val="114548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feel free to replace this image with one of your own.</a:t>
            </a:r>
          </a:p>
        </p:txBody>
      </p:sp>
      <p:sp>
        <p:nvSpPr>
          <p:cNvPr id="4" name="Slide Number Placeholder 3"/>
          <p:cNvSpPr>
            <a:spLocks noGrp="1"/>
          </p:cNvSpPr>
          <p:nvPr>
            <p:ph type="sldNum" sz="quarter" idx="5"/>
          </p:nvPr>
        </p:nvSpPr>
        <p:spPr/>
        <p:txBody>
          <a:bodyPr/>
          <a:lstStyle/>
          <a:p>
            <a:fld id="{C0F3BA1D-A00F-DB41-84DA-BE26C4853B35}" type="slidenum">
              <a:rPr lang="en-US" smtClean="0"/>
              <a:t>8</a:t>
            </a:fld>
            <a:endParaRPr lang="en-US"/>
          </a:p>
        </p:txBody>
      </p:sp>
    </p:spTree>
    <p:extLst>
      <p:ext uri="{BB962C8B-B14F-4D97-AF65-F5344CB8AC3E}">
        <p14:creationId xmlns:p14="http://schemas.microsoft.com/office/powerpoint/2010/main" val="241396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feel free to replace this image with one of your own.</a:t>
            </a:r>
          </a:p>
        </p:txBody>
      </p:sp>
      <p:sp>
        <p:nvSpPr>
          <p:cNvPr id="4" name="Slide Number Placeholder 3"/>
          <p:cNvSpPr>
            <a:spLocks noGrp="1"/>
          </p:cNvSpPr>
          <p:nvPr>
            <p:ph type="sldNum" sz="quarter" idx="5"/>
          </p:nvPr>
        </p:nvSpPr>
        <p:spPr/>
        <p:txBody>
          <a:bodyPr/>
          <a:lstStyle/>
          <a:p>
            <a:fld id="{C0F3BA1D-A00F-DB41-84DA-BE26C4853B35}" type="slidenum">
              <a:rPr lang="en-US" smtClean="0"/>
              <a:t>9</a:t>
            </a:fld>
            <a:endParaRPr lang="en-US"/>
          </a:p>
        </p:txBody>
      </p:sp>
    </p:spTree>
    <p:extLst>
      <p:ext uri="{BB962C8B-B14F-4D97-AF65-F5344CB8AC3E}">
        <p14:creationId xmlns:p14="http://schemas.microsoft.com/office/powerpoint/2010/main" val="3358972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D16B-886E-504B-9991-5BDB3E690D9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54BC3AE-E077-C145-A3A6-F5A0C2CE6C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44C2F0A-1577-8C43-929F-62A91FF0DD68}"/>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5" name="Footer Placeholder 4">
            <a:extLst>
              <a:ext uri="{FF2B5EF4-FFF2-40B4-BE49-F238E27FC236}">
                <a16:creationId xmlns:a16="http://schemas.microsoft.com/office/drawing/2014/main" id="{955DA842-2DBA-5D44-B3E7-675521450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732F4-F057-AC40-8947-60B4820E8820}"/>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1640594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CF76-4D80-7742-AB22-1CDF0892DF3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0BDA906-4ABB-2C40-86BF-99CAE371998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8A9BB7-2440-964F-AD3B-CD9F12DE4D23}"/>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5" name="Footer Placeholder 4">
            <a:extLst>
              <a:ext uri="{FF2B5EF4-FFF2-40B4-BE49-F238E27FC236}">
                <a16:creationId xmlns:a16="http://schemas.microsoft.com/office/drawing/2014/main" id="{7960CE50-7857-DD4E-B5D9-FEE194450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F43A9-D556-6D4C-B85D-E80B8D423B74}"/>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997642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92B881-5C39-F54F-995F-175661CC974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5BC1D4-564A-6B4D-824B-CD2B239D0D1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725917-B5B1-3C4A-8761-EE92279A5316}"/>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5" name="Footer Placeholder 4">
            <a:extLst>
              <a:ext uri="{FF2B5EF4-FFF2-40B4-BE49-F238E27FC236}">
                <a16:creationId xmlns:a16="http://schemas.microsoft.com/office/drawing/2014/main" id="{9311D823-2338-5345-B4D6-2EC1D3EE0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406BB-40E6-1944-AC72-E8DA40C502A7}"/>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1451321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431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785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51826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D16B-886E-504B-9991-5BDB3E690D9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54BC3AE-E077-C145-A3A6-F5A0C2CE6C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44C2F0A-1577-8C43-929F-62A91FF0DD68}"/>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5" name="Footer Placeholder 4">
            <a:extLst>
              <a:ext uri="{FF2B5EF4-FFF2-40B4-BE49-F238E27FC236}">
                <a16:creationId xmlns:a16="http://schemas.microsoft.com/office/drawing/2014/main" id="{955DA842-2DBA-5D44-B3E7-675521450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732F4-F057-AC40-8947-60B4820E8820}"/>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2595183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DF3A-36AB-D448-9E80-723D66EC10F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BAC0BC0-2983-984E-A828-FB4E6F7B3F7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B6031E-8299-ED42-B49B-3DDA68F19C8D}"/>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5" name="Footer Placeholder 4">
            <a:extLst>
              <a:ext uri="{FF2B5EF4-FFF2-40B4-BE49-F238E27FC236}">
                <a16:creationId xmlns:a16="http://schemas.microsoft.com/office/drawing/2014/main" id="{A79D8AC3-2E61-0846-A7DF-D0A67E464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C5F919-921E-414A-9D2C-E06D4DA6BF4A}"/>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524816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9CE19-A6E7-5E42-B34A-3A46EB48BE7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410780F-E2FD-1C46-8021-1F0A29E1FA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4A245D2-05A6-4542-8B2C-E2B5014D97BD}"/>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5" name="Footer Placeholder 4">
            <a:extLst>
              <a:ext uri="{FF2B5EF4-FFF2-40B4-BE49-F238E27FC236}">
                <a16:creationId xmlns:a16="http://schemas.microsoft.com/office/drawing/2014/main" id="{B3EAC12D-2170-5641-BE88-2A6904E9E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61DE1-CD4D-4642-BBE1-6BA1E99E8AB3}"/>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2736125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BA3E2-04FC-2242-BE29-F14000133D7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7CD54F6-38E9-CF4E-A05F-41044F3C7E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B60998F-4833-A044-9409-92B20B6509F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A2F6099-09C1-0044-8EB5-DAF5C0A1DDFA}"/>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6" name="Footer Placeholder 5">
            <a:extLst>
              <a:ext uri="{FF2B5EF4-FFF2-40B4-BE49-F238E27FC236}">
                <a16:creationId xmlns:a16="http://schemas.microsoft.com/office/drawing/2014/main" id="{DBDD9AB0-741B-3F4C-9D37-A3516AF3D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DA762F-D1F5-DF40-BE1A-5BA87DCE33EE}"/>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2173657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F008-2052-AF48-9F1D-7E944DEC48E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41AE588-CEBE-9447-9A2F-9656BA737F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F72DC90-9A2B-6643-B6B7-6AFC9EE189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0B3BF87-2400-F049-9289-4C44CED7B8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9D2D13B-E089-6D44-B47B-FA3A32719A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A13D49D-9A65-4649-9023-9F6E8F00E394}"/>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8" name="Footer Placeholder 7">
            <a:extLst>
              <a:ext uri="{FF2B5EF4-FFF2-40B4-BE49-F238E27FC236}">
                <a16:creationId xmlns:a16="http://schemas.microsoft.com/office/drawing/2014/main" id="{EA0E340A-20D8-854E-8770-C2826F4A54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5CA8F2-5157-DE45-9B17-3B05A619958B}"/>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88547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DF3A-36AB-D448-9E80-723D66EC10F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BAC0BC0-2983-984E-A828-FB4E6F7B3F7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B6031E-8299-ED42-B49B-3DDA68F19C8D}"/>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5" name="Footer Placeholder 4">
            <a:extLst>
              <a:ext uri="{FF2B5EF4-FFF2-40B4-BE49-F238E27FC236}">
                <a16:creationId xmlns:a16="http://schemas.microsoft.com/office/drawing/2014/main" id="{A79D8AC3-2E61-0846-A7DF-D0A67E464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C5F919-921E-414A-9D2C-E06D4DA6BF4A}"/>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2121164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44F42-312D-394F-8E44-8AC7E885DF5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857417C-1897-4646-90DE-77A791A48835}"/>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4" name="Footer Placeholder 3">
            <a:extLst>
              <a:ext uri="{FF2B5EF4-FFF2-40B4-BE49-F238E27FC236}">
                <a16:creationId xmlns:a16="http://schemas.microsoft.com/office/drawing/2014/main" id="{9F8ED523-1A6B-454C-8751-411544B13A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5B1FB-3BE4-104B-AAAA-E82B8D9D264F}"/>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2073366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51CAB-6A04-0F46-AF07-0C28B446620C}"/>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3" name="Footer Placeholder 2">
            <a:extLst>
              <a:ext uri="{FF2B5EF4-FFF2-40B4-BE49-F238E27FC236}">
                <a16:creationId xmlns:a16="http://schemas.microsoft.com/office/drawing/2014/main" id="{BA9647E7-CAAA-A842-BA6D-DE4D0477B9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8920A9-658C-C044-8C71-3EDDC0811220}"/>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2257984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584F1-3788-B944-BFEC-D9B1C759C9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66D5752-40D8-B84C-9D4E-EE5DE1009E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ACADD3-A205-A14D-95AD-7757DC51EB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707DEC-5A76-D648-A0FC-E400BF42089C}"/>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6" name="Footer Placeholder 5">
            <a:extLst>
              <a:ext uri="{FF2B5EF4-FFF2-40B4-BE49-F238E27FC236}">
                <a16:creationId xmlns:a16="http://schemas.microsoft.com/office/drawing/2014/main" id="{74CC32C1-C500-164E-ACB5-53E5EED55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C8C38-04C1-7B4F-8800-6C29C227B9EA}"/>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247627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03805-EB2C-8948-B089-E113E0408A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6958D49-71FF-F140-8A81-4555FE1139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CF4783-D792-5D43-87DB-35A3BBF61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6A3F65-7790-D24C-A43F-8D4236162E8D}"/>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6" name="Footer Placeholder 5">
            <a:extLst>
              <a:ext uri="{FF2B5EF4-FFF2-40B4-BE49-F238E27FC236}">
                <a16:creationId xmlns:a16="http://schemas.microsoft.com/office/drawing/2014/main" id="{EBCAA492-C1DB-CE4C-87E0-08B47BDBAB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33895C-CAE0-B54D-95A8-E11F6E274D43}"/>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2739819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CF76-4D80-7742-AB22-1CDF0892DF3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0BDA906-4ABB-2C40-86BF-99CAE371998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8A9BB7-2440-964F-AD3B-CD9F12DE4D23}"/>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5" name="Footer Placeholder 4">
            <a:extLst>
              <a:ext uri="{FF2B5EF4-FFF2-40B4-BE49-F238E27FC236}">
                <a16:creationId xmlns:a16="http://schemas.microsoft.com/office/drawing/2014/main" id="{7960CE50-7857-DD4E-B5D9-FEE194450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F43A9-D556-6D4C-B85D-E80B8D423B74}"/>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3256947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92B881-5C39-F54F-995F-175661CC974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5BC1D4-564A-6B4D-824B-CD2B239D0D1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725917-B5B1-3C4A-8761-EE92279A5316}"/>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5" name="Footer Placeholder 4">
            <a:extLst>
              <a:ext uri="{FF2B5EF4-FFF2-40B4-BE49-F238E27FC236}">
                <a16:creationId xmlns:a16="http://schemas.microsoft.com/office/drawing/2014/main" id="{9311D823-2338-5345-B4D6-2EC1D3EE0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406BB-40E6-1944-AC72-E8DA40C502A7}"/>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3178379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9CE19-A6E7-5E42-B34A-3A46EB48BE7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410780F-E2FD-1C46-8021-1F0A29E1FA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4A245D2-05A6-4542-8B2C-E2B5014D97BD}"/>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5" name="Footer Placeholder 4">
            <a:extLst>
              <a:ext uri="{FF2B5EF4-FFF2-40B4-BE49-F238E27FC236}">
                <a16:creationId xmlns:a16="http://schemas.microsoft.com/office/drawing/2014/main" id="{B3EAC12D-2170-5641-BE88-2A6904E9E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61DE1-CD4D-4642-BBE1-6BA1E99E8AB3}"/>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17945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BA3E2-04FC-2242-BE29-F14000133D7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7CD54F6-38E9-CF4E-A05F-41044F3C7E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B60998F-4833-A044-9409-92B20B6509F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A2F6099-09C1-0044-8EB5-DAF5C0A1DDFA}"/>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6" name="Footer Placeholder 5">
            <a:extLst>
              <a:ext uri="{FF2B5EF4-FFF2-40B4-BE49-F238E27FC236}">
                <a16:creationId xmlns:a16="http://schemas.microsoft.com/office/drawing/2014/main" id="{DBDD9AB0-741B-3F4C-9D37-A3516AF3D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DA762F-D1F5-DF40-BE1A-5BA87DCE33EE}"/>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456712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F008-2052-AF48-9F1D-7E944DEC48E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41AE588-CEBE-9447-9A2F-9656BA737F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F72DC90-9A2B-6643-B6B7-6AFC9EE189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0B3BF87-2400-F049-9289-4C44CED7B8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9D2D13B-E089-6D44-B47B-FA3A32719A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A13D49D-9A65-4649-9023-9F6E8F00E394}"/>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8" name="Footer Placeholder 7">
            <a:extLst>
              <a:ext uri="{FF2B5EF4-FFF2-40B4-BE49-F238E27FC236}">
                <a16:creationId xmlns:a16="http://schemas.microsoft.com/office/drawing/2014/main" id="{EA0E340A-20D8-854E-8770-C2826F4A54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5CA8F2-5157-DE45-9B17-3B05A619958B}"/>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182755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44F42-312D-394F-8E44-8AC7E885DF5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857417C-1897-4646-90DE-77A791A48835}"/>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4" name="Footer Placeholder 3">
            <a:extLst>
              <a:ext uri="{FF2B5EF4-FFF2-40B4-BE49-F238E27FC236}">
                <a16:creationId xmlns:a16="http://schemas.microsoft.com/office/drawing/2014/main" id="{9F8ED523-1A6B-454C-8751-411544B13A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5B1FB-3BE4-104B-AAAA-E82B8D9D264F}"/>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543642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51CAB-6A04-0F46-AF07-0C28B446620C}"/>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3" name="Footer Placeholder 2">
            <a:extLst>
              <a:ext uri="{FF2B5EF4-FFF2-40B4-BE49-F238E27FC236}">
                <a16:creationId xmlns:a16="http://schemas.microsoft.com/office/drawing/2014/main" id="{BA9647E7-CAAA-A842-BA6D-DE4D0477B9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8920A9-658C-C044-8C71-3EDDC0811220}"/>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2447103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584F1-3788-B944-BFEC-D9B1C759C9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66D5752-40D8-B84C-9D4E-EE5DE1009E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ACADD3-A205-A14D-95AD-7757DC51EB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707DEC-5A76-D648-A0FC-E400BF42089C}"/>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6" name="Footer Placeholder 5">
            <a:extLst>
              <a:ext uri="{FF2B5EF4-FFF2-40B4-BE49-F238E27FC236}">
                <a16:creationId xmlns:a16="http://schemas.microsoft.com/office/drawing/2014/main" id="{74CC32C1-C500-164E-ACB5-53E5EED55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C8C38-04C1-7B4F-8800-6C29C227B9EA}"/>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3753640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03805-EB2C-8948-B089-E113E0408A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6958D49-71FF-F140-8A81-4555FE1139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CF4783-D792-5D43-87DB-35A3BBF61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6A3F65-7790-D24C-A43F-8D4236162E8D}"/>
              </a:ext>
            </a:extLst>
          </p:cNvPr>
          <p:cNvSpPr>
            <a:spLocks noGrp="1"/>
          </p:cNvSpPr>
          <p:nvPr>
            <p:ph type="dt" sz="half" idx="10"/>
          </p:nvPr>
        </p:nvSpPr>
        <p:spPr/>
        <p:txBody>
          <a:bodyPr/>
          <a:lstStyle/>
          <a:p>
            <a:fld id="{2AC8A505-7B01-6746-8633-78BD70274199}" type="datetimeFigureOut">
              <a:rPr lang="en-US" smtClean="0"/>
              <a:t>11/27/2019</a:t>
            </a:fld>
            <a:endParaRPr lang="en-US"/>
          </a:p>
        </p:txBody>
      </p:sp>
      <p:sp>
        <p:nvSpPr>
          <p:cNvPr id="6" name="Footer Placeholder 5">
            <a:extLst>
              <a:ext uri="{FF2B5EF4-FFF2-40B4-BE49-F238E27FC236}">
                <a16:creationId xmlns:a16="http://schemas.microsoft.com/office/drawing/2014/main" id="{EBCAA492-C1DB-CE4C-87E0-08B47BDBAB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33895C-CAE0-B54D-95A8-E11F6E274D43}"/>
              </a:ext>
            </a:extLst>
          </p:cNvPr>
          <p:cNvSpPr>
            <a:spLocks noGrp="1"/>
          </p:cNvSpPr>
          <p:nvPr>
            <p:ph type="sldNum" sz="quarter" idx="12"/>
          </p:nvPr>
        </p:nvSpPr>
        <p:spPr/>
        <p:txBody>
          <a:bodyPr/>
          <a:lstStyle/>
          <a:p>
            <a:fld id="{EC2D51DA-0A5C-E440-9F80-1D59B2E40CBC}" type="slidenum">
              <a:rPr lang="en-US" smtClean="0"/>
              <a:t>‹nr.›</a:t>
            </a:fld>
            <a:endParaRPr lang="en-US"/>
          </a:p>
        </p:txBody>
      </p:sp>
    </p:spTree>
    <p:extLst>
      <p:ext uri="{BB962C8B-B14F-4D97-AF65-F5344CB8AC3E}">
        <p14:creationId xmlns:p14="http://schemas.microsoft.com/office/powerpoint/2010/main" val="59626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9CC77-EF2E-5242-BAE0-EA99D18B3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B7EC9EF-31EF-1F48-BCFB-BBD852752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5D764E3-5157-8F42-96E7-EC6F60E201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8A505-7B01-6746-8633-78BD70274199}" type="datetimeFigureOut">
              <a:rPr lang="en-US" smtClean="0"/>
              <a:t>11/27/2019</a:t>
            </a:fld>
            <a:endParaRPr lang="en-US"/>
          </a:p>
        </p:txBody>
      </p:sp>
      <p:sp>
        <p:nvSpPr>
          <p:cNvPr id="5" name="Footer Placeholder 4">
            <a:extLst>
              <a:ext uri="{FF2B5EF4-FFF2-40B4-BE49-F238E27FC236}">
                <a16:creationId xmlns:a16="http://schemas.microsoft.com/office/drawing/2014/main" id="{DE86C3EF-8F93-BE45-AFC1-862E8D780F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D3805A-AB72-5E4A-AC31-CAF0C9AE79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D51DA-0A5C-E440-9F80-1D59B2E40CBC}" type="slidenum">
              <a:rPr lang="en-US" smtClean="0"/>
              <a:t>‹nr.›</a:t>
            </a:fld>
            <a:endParaRPr lang="en-US"/>
          </a:p>
        </p:txBody>
      </p:sp>
      <p:pic>
        <p:nvPicPr>
          <p:cNvPr id="7" name="Picture 6">
            <a:extLst>
              <a:ext uri="{FF2B5EF4-FFF2-40B4-BE49-F238E27FC236}">
                <a16:creationId xmlns:a16="http://schemas.microsoft.com/office/drawing/2014/main" id="{651FAFD0-02E5-1D44-9172-4FB7604EC56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40" y="5802306"/>
            <a:ext cx="1707700" cy="539751"/>
          </a:xfrm>
          <a:prstGeom prst="rect">
            <a:avLst/>
          </a:prstGeom>
        </p:spPr>
      </p:pic>
    </p:spTree>
    <p:extLst>
      <p:ext uri="{BB962C8B-B14F-4D97-AF65-F5344CB8AC3E}">
        <p14:creationId xmlns:p14="http://schemas.microsoft.com/office/powerpoint/2010/main" val="29452771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708" r:id="rId12"/>
    <p:sldLayoutId id="2147483680" r:id="rId13"/>
    <p:sldLayoutId id="2147483709"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9CC77-EF2E-5242-BAE0-EA99D18B3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B7EC9EF-31EF-1F48-BCFB-BBD852752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5D764E3-5157-8F42-96E7-EC6F60E201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8A505-7B01-6746-8633-78BD70274199}" type="datetimeFigureOut">
              <a:rPr lang="en-US" smtClean="0"/>
              <a:t>11/27/2019</a:t>
            </a:fld>
            <a:endParaRPr lang="en-US"/>
          </a:p>
        </p:txBody>
      </p:sp>
      <p:sp>
        <p:nvSpPr>
          <p:cNvPr id="5" name="Footer Placeholder 4">
            <a:extLst>
              <a:ext uri="{FF2B5EF4-FFF2-40B4-BE49-F238E27FC236}">
                <a16:creationId xmlns:a16="http://schemas.microsoft.com/office/drawing/2014/main" id="{DE86C3EF-8F93-BE45-AFC1-862E8D780F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D3805A-AB72-5E4A-AC31-CAF0C9AE79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D51DA-0A5C-E440-9F80-1D59B2E40CBC}" type="slidenum">
              <a:rPr lang="en-US" smtClean="0"/>
              <a:t>‹nr.›</a:t>
            </a:fld>
            <a:endParaRPr lang="en-US"/>
          </a:p>
        </p:txBody>
      </p:sp>
    </p:spTree>
    <p:extLst>
      <p:ext uri="{BB962C8B-B14F-4D97-AF65-F5344CB8AC3E}">
        <p14:creationId xmlns:p14="http://schemas.microsoft.com/office/powerpoint/2010/main" val="226450515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0.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43.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D2CE41-C19D-9A4D-B80F-83C274668A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82538" y="0"/>
            <a:ext cx="2809461"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1255196" y="2160730"/>
            <a:ext cx="10031113" cy="2308324"/>
          </a:xfrm>
          <a:prstGeom prst="rect">
            <a:avLst/>
          </a:prstGeom>
          <a:noFill/>
        </p:spPr>
        <p:txBody>
          <a:bodyPr wrap="square" rtlCol="0" anchor="t">
            <a:spAutoFit/>
          </a:bodyPr>
          <a:lstStyle/>
          <a:p>
            <a:r>
              <a:rPr lang="en-US" sz="4800" b="1" spc="-150" dirty="0">
                <a:solidFill>
                  <a:srgbClr val="FFFFFF"/>
                </a:solidFill>
                <a:latin typeface="Arial" panose="020B0604020202020204" pitchFamily="34" charset="0"/>
                <a:cs typeface="Arial" panose="020B0604020202020204" pitchFamily="34" charset="0"/>
              </a:rPr>
              <a:t>Impact assessment frameworks as policy instrument: the example of the REF</a:t>
            </a:r>
          </a:p>
        </p:txBody>
      </p:sp>
      <p:sp>
        <p:nvSpPr>
          <p:cNvPr id="5" name="Rectangle 4">
            <a:extLst>
              <a:ext uri="{FF2B5EF4-FFF2-40B4-BE49-F238E27FC236}">
                <a16:creationId xmlns:a16="http://schemas.microsoft.com/office/drawing/2014/main" id="{0BEB0AE4-391E-6F41-84C6-D4EEDF519A31}"/>
              </a:ext>
            </a:extLst>
          </p:cNvPr>
          <p:cNvSpPr/>
          <p:nvPr/>
        </p:nvSpPr>
        <p:spPr>
          <a:xfrm>
            <a:off x="1288649" y="4682241"/>
            <a:ext cx="5745669" cy="1569660"/>
          </a:xfrm>
          <a:prstGeom prst="rect">
            <a:avLst/>
          </a:prstGeom>
        </p:spPr>
        <p:txBody>
          <a:bodyPr wrap="square">
            <a:spAutoFit/>
          </a:bodyPr>
          <a:lstStyle/>
          <a:p>
            <a:r>
              <a:rPr lang="en-GB" sz="2400" i="1" dirty="0">
                <a:solidFill>
                  <a:srgbClr val="FFFFFF"/>
                </a:solidFill>
                <a:latin typeface="Arial" panose="020B0604020202020204" pitchFamily="34" charset="0"/>
                <a:cs typeface="Arial" panose="020B0604020202020204" pitchFamily="34" charset="0"/>
              </a:rPr>
              <a:t>AESIS, November 2019</a:t>
            </a:r>
          </a:p>
          <a:p>
            <a:endParaRPr lang="en-GB" sz="2400" dirty="0">
              <a:solidFill>
                <a:srgbClr val="FFFFFF"/>
              </a:solidFill>
              <a:latin typeface="Arial" panose="020B0604020202020204" pitchFamily="34" charset="0"/>
              <a:cs typeface="Arial" panose="020B0604020202020204" pitchFamily="34" charset="0"/>
            </a:endParaRPr>
          </a:p>
          <a:p>
            <a:r>
              <a:rPr lang="en-GB" sz="2400" dirty="0">
                <a:solidFill>
                  <a:srgbClr val="FFFFFF"/>
                </a:solidFill>
                <a:latin typeface="Arial" panose="020B0604020202020204" pitchFamily="34" charset="0"/>
                <a:cs typeface="Arial" panose="020B0604020202020204" pitchFamily="34" charset="0"/>
              </a:rPr>
              <a:t>David Sweeney, Research England</a:t>
            </a:r>
          </a:p>
          <a:p>
            <a:endParaRPr lang="en-GB" sz="2400" dirty="0">
              <a:solidFill>
                <a:srgbClr val="FFFFF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D001C34-B3B2-654C-971C-550BE56F90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049837" cy="963959"/>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975"/>
          <a:stretch/>
        </p:blipFill>
        <p:spPr>
          <a:xfrm>
            <a:off x="2401910" y="347729"/>
            <a:ext cx="7870554" cy="6158295"/>
          </a:xfrm>
        </p:spPr>
      </p:pic>
    </p:spTree>
    <p:extLst>
      <p:ext uri="{BB962C8B-B14F-4D97-AF65-F5344CB8AC3E}">
        <p14:creationId xmlns:p14="http://schemas.microsoft.com/office/powerpoint/2010/main" val="1626601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EAA0BC-0E6C-4EA2-B45B-3AA508BBF32D}"/>
              </a:ext>
            </a:extLst>
          </p:cNvPr>
          <p:cNvPicPr>
            <a:picLocks noChangeAspect="1"/>
          </p:cNvPicPr>
          <p:nvPr/>
        </p:nvPicPr>
        <p:blipFill rotWithShape="1">
          <a:blip r:embed="rId2"/>
          <a:srcRect l="23029" t="3824" r="23340"/>
          <a:stretch/>
        </p:blipFill>
        <p:spPr>
          <a:xfrm>
            <a:off x="4195483" y="278546"/>
            <a:ext cx="4479791" cy="6376236"/>
          </a:xfrm>
          <a:prstGeom prst="rect">
            <a:avLst/>
          </a:prstGeom>
        </p:spPr>
      </p:pic>
    </p:spTree>
    <p:extLst>
      <p:ext uri="{BB962C8B-B14F-4D97-AF65-F5344CB8AC3E}">
        <p14:creationId xmlns:p14="http://schemas.microsoft.com/office/powerpoint/2010/main" val="1765092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BA2627D3-7D63-432A-B5CB-87494762A1A1}"/>
              </a:ext>
            </a:extLst>
          </p:cNvPr>
          <p:cNvPicPr>
            <a:picLocks noGrp="1" noChangeAspect="1"/>
          </p:cNvPicPr>
          <p:nvPr>
            <p:ph idx="1"/>
          </p:nvPr>
        </p:nvPicPr>
        <p:blipFill rotWithShape="1">
          <a:blip r:embed="rId2"/>
          <a:srcRect l="7327" r="7707"/>
          <a:stretch/>
        </p:blipFill>
        <p:spPr>
          <a:xfrm>
            <a:off x="2942984" y="274638"/>
            <a:ext cx="6485325" cy="6058274"/>
          </a:xfrm>
          <a:prstGeom prst="rect">
            <a:avLst/>
          </a:prstGeom>
        </p:spPr>
      </p:pic>
    </p:spTree>
    <p:extLst>
      <p:ext uri="{BB962C8B-B14F-4D97-AF65-F5344CB8AC3E}">
        <p14:creationId xmlns:p14="http://schemas.microsoft.com/office/powerpoint/2010/main" val="148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73BB0D-A946-43EE-9C0F-8FD9440AF65B}"/>
              </a:ext>
            </a:extLst>
          </p:cNvPr>
          <p:cNvPicPr>
            <a:picLocks noChangeAspect="1"/>
          </p:cNvPicPr>
          <p:nvPr/>
        </p:nvPicPr>
        <p:blipFill>
          <a:blip r:embed="rId2"/>
          <a:stretch>
            <a:fillRect/>
          </a:stretch>
        </p:blipFill>
        <p:spPr>
          <a:xfrm>
            <a:off x="2750884" y="362341"/>
            <a:ext cx="7571428" cy="6009524"/>
          </a:xfrm>
          <a:prstGeom prst="rect">
            <a:avLst/>
          </a:prstGeom>
        </p:spPr>
      </p:pic>
    </p:spTree>
    <p:extLst>
      <p:ext uri="{BB962C8B-B14F-4D97-AF65-F5344CB8AC3E}">
        <p14:creationId xmlns:p14="http://schemas.microsoft.com/office/powerpoint/2010/main" val="377579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09539B-05BC-4C5E-8146-54E1176D4115}"/>
              </a:ext>
            </a:extLst>
          </p:cNvPr>
          <p:cNvPicPr>
            <a:picLocks noChangeAspect="1"/>
          </p:cNvPicPr>
          <p:nvPr/>
        </p:nvPicPr>
        <p:blipFill rotWithShape="1">
          <a:blip r:embed="rId2"/>
          <a:srcRect t="5441"/>
          <a:stretch/>
        </p:blipFill>
        <p:spPr>
          <a:xfrm>
            <a:off x="2399933" y="583987"/>
            <a:ext cx="7571428" cy="5743390"/>
          </a:xfrm>
          <a:prstGeom prst="rect">
            <a:avLst/>
          </a:prstGeom>
        </p:spPr>
      </p:pic>
    </p:spTree>
    <p:extLst>
      <p:ext uri="{BB962C8B-B14F-4D97-AF65-F5344CB8AC3E}">
        <p14:creationId xmlns:p14="http://schemas.microsoft.com/office/powerpoint/2010/main" val="3390228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427465" y="1401194"/>
            <a:ext cx="10719460" cy="2677656"/>
          </a:xfrm>
          <a:prstGeom prst="rect">
            <a:avLst/>
          </a:prstGeom>
        </p:spPr>
        <p:txBody>
          <a:bodyPr wrap="square">
            <a:spAutoFit/>
          </a:bodyPr>
          <a:lstStyle/>
          <a:p>
            <a:pPr marL="342900" indent="-342900" fontAlgn="base">
              <a:buFont typeface="Arial" panose="020B0604020202020204" pitchFamily="34" charset="0"/>
              <a:buChar char="•"/>
            </a:pPr>
            <a:r>
              <a:rPr lang="en-US" sz="2400" dirty="0">
                <a:solidFill>
                  <a:srgbClr val="626262"/>
                </a:solidFill>
                <a:latin typeface="Arial" panose="020B0604020202020204" pitchFamily="34" charset="0"/>
                <a:cs typeface="Arial" panose="020B0604020202020204" pitchFamily="34" charset="0"/>
              </a:rPr>
              <a:t>Setting out his vision for Framework 9 for the first time at a conference on the European Research Area in Berlin on 10 October, Carlos Moedas said that impact was one of three ‘core values’ that he thinks the programme should have. The other two – excellence and openness – have already received a great deal of attention in Horizon 2020. </a:t>
            </a:r>
          </a:p>
          <a:p>
            <a:pPr fontAlgn="base"/>
            <a:endParaRPr lang="en-US"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306546"/>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European Union	</a:t>
            </a:r>
          </a:p>
        </p:txBody>
      </p:sp>
    </p:spTree>
    <p:extLst>
      <p:ext uri="{BB962C8B-B14F-4D97-AF65-F5344CB8AC3E}">
        <p14:creationId xmlns:p14="http://schemas.microsoft.com/office/powerpoint/2010/main" val="1630250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427465" y="1401194"/>
            <a:ext cx="10719460" cy="3416320"/>
          </a:xfrm>
          <a:prstGeom prst="rect">
            <a:avLst/>
          </a:prstGeom>
        </p:spPr>
        <p:txBody>
          <a:bodyPr wrap="square">
            <a:spAutoFit/>
          </a:bodyPr>
          <a:lstStyle/>
          <a:p>
            <a:pPr marL="342900" indent="-342900" fontAlgn="base">
              <a:buFont typeface="Arial" panose="020B0604020202020204" pitchFamily="34" charset="0"/>
              <a:buChar char="•"/>
            </a:pPr>
            <a:r>
              <a:rPr lang="en-US" sz="2400" dirty="0">
                <a:solidFill>
                  <a:srgbClr val="626262"/>
                </a:solidFill>
                <a:latin typeface="Arial" panose="020B0604020202020204" pitchFamily="34" charset="0"/>
                <a:cs typeface="Arial" panose="020B0604020202020204" pitchFamily="34" charset="0"/>
              </a:rPr>
              <a:t>In his speech, Moedas said that the Commission and researchers “have an obligation and an incentive to be much better at understanding and communicating the impact of what we do”.  He said that more could be done to “capture and measure different kind of outputs – including the unexpected ones”, and that he hoped the next Framework programme could have a “more sophisticated approach” to impact’.</a:t>
            </a:r>
          </a:p>
          <a:p>
            <a:pPr fontAlgn="base"/>
            <a:endParaRPr lang="en-US" sz="2400" dirty="0">
              <a:solidFill>
                <a:srgbClr val="626262"/>
              </a:solidFill>
              <a:latin typeface="Arial" panose="020B0604020202020204" pitchFamily="34" charset="0"/>
              <a:cs typeface="Arial" panose="020B0604020202020204" pitchFamily="34" charset="0"/>
            </a:endParaRPr>
          </a:p>
          <a:p>
            <a:pPr fontAlgn="base"/>
            <a:endParaRPr lang="en-US"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306546"/>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European Union (2) </a:t>
            </a:r>
          </a:p>
        </p:txBody>
      </p:sp>
    </p:spTree>
    <p:extLst>
      <p:ext uri="{BB962C8B-B14F-4D97-AF65-F5344CB8AC3E}">
        <p14:creationId xmlns:p14="http://schemas.microsoft.com/office/powerpoint/2010/main" val="2256802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427465" y="1401194"/>
            <a:ext cx="10719460" cy="2308324"/>
          </a:xfrm>
          <a:prstGeom prst="rect">
            <a:avLst/>
          </a:prstGeom>
        </p:spPr>
        <p:txBody>
          <a:bodyPr wrap="square">
            <a:spAutoFit/>
          </a:bodyPr>
          <a:lstStyle/>
          <a:p>
            <a:pPr marL="342900" indent="-342900" fontAlgn="base">
              <a:buFont typeface="Arial" panose="020B0604020202020204" pitchFamily="34" charset="0"/>
              <a:buChar char="•"/>
            </a:pPr>
            <a:r>
              <a:rPr lang="en-US" sz="2400" dirty="0">
                <a:solidFill>
                  <a:srgbClr val="626262"/>
                </a:solidFill>
                <a:latin typeface="Arial" panose="020B0604020202020204" pitchFamily="34" charset="0"/>
                <a:cs typeface="Arial" panose="020B0604020202020204" pitchFamily="34" charset="0"/>
              </a:rPr>
              <a:t>‘Moedas didn’t specify what this approach would be. But national government, mostly in northern Europe, that have implemented ‘impact agendas’ have called on grant applicants to draw up plans for ensuring impact in areas such as policy, public understanding, publications, patents and industrial application.’</a:t>
            </a:r>
          </a:p>
          <a:p>
            <a:pPr fontAlgn="base"/>
            <a:endParaRPr lang="en-US" sz="2400" dirty="0">
              <a:solidFill>
                <a:srgbClr val="62626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306546"/>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European Union (3)</a:t>
            </a:r>
          </a:p>
        </p:txBody>
      </p:sp>
    </p:spTree>
    <p:extLst>
      <p:ext uri="{BB962C8B-B14F-4D97-AF65-F5344CB8AC3E}">
        <p14:creationId xmlns:p14="http://schemas.microsoft.com/office/powerpoint/2010/main" val="2810414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427465" y="1401194"/>
            <a:ext cx="10719460" cy="3785652"/>
          </a:xfrm>
          <a:prstGeom prst="rect">
            <a:avLst/>
          </a:prstGeom>
        </p:spPr>
        <p:txBody>
          <a:bodyPr wrap="square">
            <a:spAutoFit/>
          </a:bodyPr>
          <a:lstStyle/>
          <a:p>
            <a:pPr marL="342900" indent="-342900" fontAlgn="base">
              <a:buFont typeface="Arial" panose="020B0604020202020204" pitchFamily="34" charset="0"/>
              <a:buChar char="•"/>
            </a:pPr>
            <a:r>
              <a:rPr lang="en-US" sz="2400" dirty="0">
                <a:solidFill>
                  <a:srgbClr val="626262"/>
                </a:solidFill>
                <a:latin typeface="Arial" panose="020B0604020202020204" pitchFamily="34" charset="0"/>
                <a:cs typeface="Arial" panose="020B0604020202020204" pitchFamily="34" charset="0"/>
              </a:rPr>
              <a:t>UK – Knowledge Transfer metrics (HE-BCI and HEIF, income based)</a:t>
            </a:r>
          </a:p>
          <a:p>
            <a:pPr marL="342900" indent="-342900" fontAlgn="base">
              <a:buFont typeface="Arial" panose="020B0604020202020204" pitchFamily="34" charset="0"/>
              <a:buChar char="•"/>
            </a:pPr>
            <a:r>
              <a:rPr lang="en-US" sz="2400" dirty="0">
                <a:solidFill>
                  <a:srgbClr val="626262"/>
                </a:solidFill>
                <a:latin typeface="Arial" panose="020B0604020202020204" pitchFamily="34" charset="0"/>
                <a:cs typeface="Arial" panose="020B0604020202020204" pitchFamily="34" charset="0"/>
              </a:rPr>
              <a:t>Australia – ‘engagement and impact’</a:t>
            </a:r>
          </a:p>
          <a:p>
            <a:pPr marL="342900" indent="-342900" fontAlgn="base">
              <a:buFont typeface="Arial" panose="020B0604020202020204" pitchFamily="34" charset="0"/>
              <a:buChar char="•"/>
            </a:pPr>
            <a:r>
              <a:rPr lang="en-US" sz="2400" dirty="0">
                <a:solidFill>
                  <a:srgbClr val="626262"/>
                </a:solidFill>
                <a:latin typeface="Arial" panose="020B0604020202020204" pitchFamily="34" charset="0"/>
                <a:cs typeface="Arial" panose="020B0604020202020204" pitchFamily="34" charset="0"/>
              </a:rPr>
              <a:t>USA – Star Metrics (intervention-based)</a:t>
            </a:r>
          </a:p>
          <a:p>
            <a:pPr marL="342900" indent="-342900" fontAlgn="base">
              <a:buFont typeface="Arial" panose="020B0604020202020204" pitchFamily="34" charset="0"/>
              <a:buChar char="•"/>
            </a:pPr>
            <a:r>
              <a:rPr lang="en-US" sz="2400" dirty="0">
                <a:solidFill>
                  <a:srgbClr val="626262"/>
                </a:solidFill>
                <a:latin typeface="Arial" panose="020B0604020202020204" pitchFamily="34" charset="0"/>
                <a:cs typeface="Arial" panose="020B0604020202020204" pitchFamily="34" charset="0"/>
              </a:rPr>
              <a:t>EU – Moedas – Prospective to assess grants (</a:t>
            </a:r>
            <a:r>
              <a:rPr lang="en-US" sz="2400" dirty="0" err="1">
                <a:solidFill>
                  <a:srgbClr val="626262"/>
                </a:solidFill>
                <a:latin typeface="Arial" panose="020B0604020202020204" pitchFamily="34" charset="0"/>
                <a:cs typeface="Arial" panose="020B0604020202020204" pitchFamily="34" charset="0"/>
              </a:rPr>
              <a:t>cf</a:t>
            </a:r>
            <a:r>
              <a:rPr lang="en-US" sz="2400" dirty="0">
                <a:solidFill>
                  <a:srgbClr val="626262"/>
                </a:solidFill>
                <a:latin typeface="Arial" panose="020B0604020202020204" pitchFamily="34" charset="0"/>
                <a:cs typeface="Arial" panose="020B0604020202020204" pitchFamily="34" charset="0"/>
              </a:rPr>
              <a:t> UK Research Councils)</a:t>
            </a:r>
          </a:p>
          <a:p>
            <a:pPr marL="342900" indent="-342900" fontAlgn="base">
              <a:buFont typeface="Arial" panose="020B0604020202020204" pitchFamily="34" charset="0"/>
              <a:buChar char="•"/>
            </a:pPr>
            <a:r>
              <a:rPr lang="en-US" sz="2400" dirty="0">
                <a:solidFill>
                  <a:srgbClr val="626262"/>
                </a:solidFill>
                <a:latin typeface="Arial" panose="020B0604020202020204" pitchFamily="34" charset="0"/>
                <a:cs typeface="Arial" panose="020B0604020202020204" pitchFamily="34" charset="0"/>
              </a:rPr>
              <a:t>UK Health Research – Best/Worst</a:t>
            </a:r>
          </a:p>
          <a:p>
            <a:pPr marL="342900" indent="-342900" fontAlgn="base">
              <a:buFont typeface="Arial" panose="020B0604020202020204" pitchFamily="34" charset="0"/>
              <a:buChar char="•"/>
            </a:pPr>
            <a:r>
              <a:rPr lang="en-US" sz="2400" dirty="0">
                <a:solidFill>
                  <a:srgbClr val="626262"/>
                </a:solidFill>
                <a:latin typeface="Arial" panose="020B0604020202020204" pitchFamily="34" charset="0"/>
                <a:cs typeface="Arial" panose="020B0604020202020204" pitchFamily="34" charset="0"/>
              </a:rPr>
              <a:t>Grants for USA – Measuring research – A guide to research evaluation frameworks and tools</a:t>
            </a:r>
          </a:p>
          <a:p>
            <a:pPr fontAlgn="base"/>
            <a:endParaRPr lang="en-US" sz="2400" dirty="0">
              <a:solidFill>
                <a:srgbClr val="626262"/>
              </a:solidFill>
              <a:latin typeface="Arial" panose="020B0604020202020204" pitchFamily="34" charset="0"/>
              <a:cs typeface="Arial" panose="020B0604020202020204" pitchFamily="34" charset="0"/>
            </a:endParaRPr>
          </a:p>
          <a:p>
            <a:pPr fontAlgn="base"/>
            <a:endParaRPr lang="en-US"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287228"/>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Different approaches</a:t>
            </a:r>
          </a:p>
        </p:txBody>
      </p:sp>
    </p:spTree>
    <p:extLst>
      <p:ext uri="{BB962C8B-B14F-4D97-AF65-F5344CB8AC3E}">
        <p14:creationId xmlns:p14="http://schemas.microsoft.com/office/powerpoint/2010/main" val="420878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427465" y="1401194"/>
            <a:ext cx="10719460" cy="4924425"/>
          </a:xfrm>
          <a:prstGeom prst="rect">
            <a:avLst/>
          </a:prstGeom>
        </p:spPr>
        <p:txBody>
          <a:bodyPr wrap="square">
            <a:spAutoFit/>
          </a:bodyPr>
          <a:lstStyle/>
          <a:p>
            <a:pPr marL="342900" indent="-342900" fontAlgn="base">
              <a:buFont typeface="Arial" panose="020B0604020202020204" pitchFamily="34" charset="0"/>
              <a:buChar char="•"/>
            </a:pPr>
            <a:r>
              <a:rPr lang="en-US" sz="2200" dirty="0">
                <a:solidFill>
                  <a:srgbClr val="626262"/>
                </a:solidFill>
                <a:latin typeface="Arial" panose="020B0604020202020204" pitchFamily="34" charset="0"/>
                <a:cs typeface="Arial" panose="020B0604020202020204" pitchFamily="34" charset="0"/>
              </a:rPr>
              <a:t>Acknowledged that impact was now a major driver (which was win for us long before we assessed impact)</a:t>
            </a:r>
          </a:p>
          <a:p>
            <a:pPr marL="342900" indent="-342900" fontAlgn="base">
              <a:buFont typeface="Arial" panose="020B0604020202020204" pitchFamily="34" charset="0"/>
              <a:buChar char="•"/>
            </a:pPr>
            <a:r>
              <a:rPr lang="en-US" sz="2200" dirty="0">
                <a:solidFill>
                  <a:srgbClr val="626262"/>
                </a:solidFill>
                <a:latin typeface="Arial" panose="020B0604020202020204" pitchFamily="34" charset="0"/>
                <a:cs typeface="Arial" panose="020B0604020202020204" pitchFamily="34" charset="0"/>
              </a:rPr>
              <a:t>Because </a:t>
            </a:r>
            <a:r>
              <a:rPr lang="en-GB" sz="2200" dirty="0">
                <a:solidFill>
                  <a:srgbClr val="626262"/>
                </a:solidFill>
                <a:latin typeface="Arial" panose="020B0604020202020204" pitchFamily="34" charset="0"/>
                <a:cs typeface="Arial" panose="020B0604020202020204" pitchFamily="34" charset="0"/>
              </a:rPr>
              <a:t>of impact the whole frame of reference around research had shifted – far more important than the mechanics of assessment</a:t>
            </a:r>
          </a:p>
          <a:p>
            <a:pPr marL="342900" indent="-342900" fontAlgn="base">
              <a:buFont typeface="Arial" panose="020B0604020202020204" pitchFamily="34" charset="0"/>
              <a:buChar char="•"/>
            </a:pPr>
            <a:r>
              <a:rPr lang="en-GB" sz="2200" dirty="0">
                <a:solidFill>
                  <a:srgbClr val="626262"/>
                </a:solidFill>
                <a:latin typeface="Arial" panose="020B0604020202020204" pitchFamily="34" charset="0"/>
                <a:cs typeface="Arial" panose="020B0604020202020204" pitchFamily="34" charset="0"/>
              </a:rPr>
              <a:t>Science and Research investment protected while the rest of public investment cut by at least 30%</a:t>
            </a:r>
          </a:p>
          <a:p>
            <a:pPr marL="342900" indent="-342900" fontAlgn="base">
              <a:buFont typeface="Arial" panose="020B0604020202020204" pitchFamily="34" charset="0"/>
              <a:buChar char="•"/>
            </a:pPr>
            <a:r>
              <a:rPr lang="en-GB" sz="2200" dirty="0">
                <a:solidFill>
                  <a:srgbClr val="626262"/>
                </a:solidFill>
                <a:latin typeface="Arial" panose="020B0604020202020204" pitchFamily="34" charset="0"/>
                <a:cs typeface="Arial" panose="020B0604020202020204" pitchFamily="34" charset="0"/>
              </a:rPr>
              <a:t>At enormous political cost, investment in education was protected by passing the cost to the graduate</a:t>
            </a:r>
          </a:p>
          <a:p>
            <a:pPr marL="342900" indent="-342900" fontAlgn="base">
              <a:buFont typeface="Arial" panose="020B0604020202020204" pitchFamily="34" charset="0"/>
              <a:buChar char="•"/>
            </a:pPr>
            <a:r>
              <a:rPr lang="en-GB" sz="2200" dirty="0">
                <a:solidFill>
                  <a:srgbClr val="626262"/>
                </a:solidFill>
                <a:latin typeface="Arial" panose="020B0604020202020204" pitchFamily="34" charset="0"/>
                <a:cs typeface="Arial" panose="020B0604020202020204" pitchFamily="34" charset="0"/>
              </a:rPr>
              <a:t>Universities declared to be at the heart of business recovery, particularly outside London and the South East</a:t>
            </a:r>
          </a:p>
          <a:p>
            <a:pPr marL="342900" indent="-342900" fontAlgn="base">
              <a:buFont typeface="Arial" panose="020B0604020202020204" pitchFamily="34" charset="0"/>
              <a:buChar char="•"/>
            </a:pPr>
            <a:r>
              <a:rPr lang="en-GB" sz="2200" dirty="0">
                <a:solidFill>
                  <a:srgbClr val="626262"/>
                </a:solidFill>
                <a:latin typeface="Arial" panose="020B0604020202020204" pitchFamily="34" charset="0"/>
                <a:cs typeface="Arial" panose="020B0604020202020204" pitchFamily="34" charset="0"/>
              </a:rPr>
              <a:t>University investment used to unlock the capital which big business was sitting on</a:t>
            </a:r>
          </a:p>
          <a:p>
            <a:pPr marL="342900" indent="-342900" fontAlgn="base">
              <a:buFont typeface="Arial" panose="020B0604020202020204" pitchFamily="34" charset="0"/>
              <a:buChar char="•"/>
            </a:pPr>
            <a:endParaRPr lang="en-GB" sz="2400" dirty="0">
              <a:solidFill>
                <a:prstClr val="black"/>
              </a:solidFill>
              <a:latin typeface="Arial" panose="020B0604020202020204" pitchFamily="34" charset="0"/>
              <a:cs typeface="Arial" panose="020B0604020202020204" pitchFamily="34" charset="0"/>
            </a:endParaRPr>
          </a:p>
          <a:p>
            <a:pPr fontAlgn="base"/>
            <a:endParaRPr lang="en-US"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287228"/>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Government response</a:t>
            </a:r>
          </a:p>
        </p:txBody>
      </p:sp>
    </p:spTree>
    <p:extLst>
      <p:ext uri="{BB962C8B-B14F-4D97-AF65-F5344CB8AC3E}">
        <p14:creationId xmlns:p14="http://schemas.microsoft.com/office/powerpoint/2010/main" val="231771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427465" y="1401194"/>
            <a:ext cx="10719460" cy="1938992"/>
          </a:xfrm>
          <a:prstGeom prst="rect">
            <a:avLst/>
          </a:prstGeom>
        </p:spPr>
        <p:txBody>
          <a:bodyPr wrap="square">
            <a:spAutoFit/>
          </a:bodyPr>
          <a:lstStyle/>
          <a:p>
            <a:pPr marL="342900" indent="-342900" fontAlgn="base">
              <a:buFont typeface="Arial" panose="020B0604020202020204" pitchFamily="34" charset="0"/>
              <a:buChar char="•"/>
            </a:pPr>
            <a:r>
              <a:rPr lang="en-GB" sz="2400" b="1" dirty="0">
                <a:solidFill>
                  <a:srgbClr val="626262"/>
                </a:solidFill>
                <a:latin typeface="Arial" panose="020B0604020202020204" pitchFamily="34" charset="0"/>
                <a:cs typeface="Arial" panose="020B0604020202020204" pitchFamily="34" charset="0"/>
              </a:rPr>
              <a:t>Why</a:t>
            </a:r>
            <a:r>
              <a:rPr lang="en-GB" sz="2400" dirty="0">
                <a:solidFill>
                  <a:srgbClr val="626262"/>
                </a:solidFill>
                <a:latin typeface="Arial" panose="020B0604020202020204" pitchFamily="34" charset="0"/>
                <a:cs typeface="Arial" panose="020B0604020202020204" pitchFamily="34" charset="0"/>
              </a:rPr>
              <a:t> we did it</a:t>
            </a:r>
          </a:p>
          <a:p>
            <a:pPr marL="342900" indent="-342900" fontAlgn="base">
              <a:buFont typeface="Arial" panose="020B0604020202020204" pitchFamily="34" charset="0"/>
              <a:buChar char="•"/>
            </a:pPr>
            <a:r>
              <a:rPr lang="en-GB" sz="2400" b="1" dirty="0">
                <a:solidFill>
                  <a:srgbClr val="626262"/>
                </a:solidFill>
                <a:latin typeface="Arial" panose="020B0604020202020204" pitchFamily="34" charset="0"/>
                <a:cs typeface="Arial" panose="020B0604020202020204" pitchFamily="34" charset="0"/>
              </a:rPr>
              <a:t>What</a:t>
            </a:r>
            <a:r>
              <a:rPr lang="en-GB" sz="2400" dirty="0">
                <a:solidFill>
                  <a:srgbClr val="626262"/>
                </a:solidFill>
                <a:latin typeface="Arial" panose="020B0604020202020204" pitchFamily="34" charset="0"/>
                <a:cs typeface="Arial" panose="020B0604020202020204" pitchFamily="34" charset="0"/>
              </a:rPr>
              <a:t> we did</a:t>
            </a:r>
          </a:p>
          <a:p>
            <a:pPr marL="342900" indent="-342900" fontAlgn="base">
              <a:buFont typeface="Arial" panose="020B0604020202020204" pitchFamily="34" charset="0"/>
              <a:buChar char="•"/>
            </a:pPr>
            <a:r>
              <a:rPr lang="en-GB" sz="2400" b="1" dirty="0">
                <a:solidFill>
                  <a:srgbClr val="626262"/>
                </a:solidFill>
                <a:latin typeface="Arial" panose="020B0604020202020204" pitchFamily="34" charset="0"/>
                <a:cs typeface="Arial" panose="020B0604020202020204" pitchFamily="34" charset="0"/>
              </a:rPr>
              <a:t>How</a:t>
            </a:r>
            <a:r>
              <a:rPr lang="en-GB" sz="2400" dirty="0">
                <a:solidFill>
                  <a:srgbClr val="626262"/>
                </a:solidFill>
                <a:latin typeface="Arial" panose="020B0604020202020204" pitchFamily="34" charset="0"/>
                <a:cs typeface="Arial" panose="020B0604020202020204" pitchFamily="34" charset="0"/>
              </a:rPr>
              <a:t> it has turned out</a:t>
            </a:r>
          </a:p>
          <a:p>
            <a:pPr marL="342900" indent="-342900" fontAlgn="base">
              <a:buFont typeface="Arial" panose="020B0604020202020204" pitchFamily="34" charset="0"/>
              <a:buChar char="•"/>
            </a:pPr>
            <a:r>
              <a:rPr lang="en-GB" sz="2400" b="1" dirty="0">
                <a:solidFill>
                  <a:srgbClr val="626262"/>
                </a:solidFill>
                <a:latin typeface="Arial" panose="020B0604020202020204" pitchFamily="34" charset="0"/>
                <a:cs typeface="Arial" panose="020B0604020202020204" pitchFamily="34" charset="0"/>
              </a:rPr>
              <a:t>Evaluation</a:t>
            </a:r>
          </a:p>
          <a:p>
            <a:pPr marL="342900" indent="-342900" fontAlgn="base">
              <a:buFont typeface="Arial" panose="020B0604020202020204" pitchFamily="34" charset="0"/>
              <a:buChar char="•"/>
            </a:pPr>
            <a:r>
              <a:rPr lang="en-GB" sz="2400" b="1" dirty="0">
                <a:solidFill>
                  <a:srgbClr val="626262"/>
                </a:solidFill>
                <a:latin typeface="Arial" panose="020B0604020202020204" pitchFamily="34" charset="0"/>
                <a:cs typeface="Arial" panose="020B0604020202020204" pitchFamily="34" charset="0"/>
              </a:rPr>
              <a:t>What</a:t>
            </a:r>
            <a:r>
              <a:rPr lang="en-GB" sz="2400" dirty="0">
                <a:solidFill>
                  <a:srgbClr val="626262"/>
                </a:solidFill>
                <a:latin typeface="Arial" panose="020B0604020202020204" pitchFamily="34" charset="0"/>
                <a:cs typeface="Arial" panose="020B0604020202020204" pitchFamily="34" charset="0"/>
              </a:rPr>
              <a:t> has happened since</a:t>
            </a: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345182"/>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Research Contributing to Society</a:t>
            </a:r>
          </a:p>
        </p:txBody>
      </p:sp>
    </p:spTree>
    <p:extLst>
      <p:ext uri="{BB962C8B-B14F-4D97-AF65-F5344CB8AC3E}">
        <p14:creationId xmlns:p14="http://schemas.microsoft.com/office/powerpoint/2010/main" val="1770786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427465" y="1401194"/>
            <a:ext cx="10719460" cy="5693866"/>
          </a:xfrm>
          <a:prstGeom prst="rect">
            <a:avLst/>
          </a:prstGeom>
        </p:spPr>
        <p:txBody>
          <a:bodyPr wrap="square">
            <a:spAutoFit/>
          </a:bodyPr>
          <a:lstStyle/>
          <a:p>
            <a:pPr marL="360363" indent="-360363" fontAlgn="base">
              <a:spcBef>
                <a:spcPct val="0"/>
              </a:spcBef>
              <a:spcAft>
                <a:spcPts val="1000"/>
              </a:spcAft>
              <a:buClr>
                <a:srgbClr val="626262"/>
              </a:buClr>
              <a:buFont typeface="Arial" charset="0"/>
              <a:buChar char="•"/>
              <a:defRPr/>
            </a:pPr>
            <a:r>
              <a:rPr lang="en-GB" sz="2200" dirty="0">
                <a:solidFill>
                  <a:srgbClr val="626262"/>
                </a:solidFill>
                <a:latin typeface="Arial" panose="020B0604020202020204" pitchFamily="34" charset="0"/>
                <a:cs typeface="Arial" panose="020B0604020202020204" pitchFamily="34" charset="0"/>
              </a:rPr>
              <a:t>Demonstrating the contribution to society:</a:t>
            </a:r>
          </a:p>
          <a:p>
            <a:pPr marL="817563" lvl="1" indent="-360363" fontAlgn="base">
              <a:spcBef>
                <a:spcPct val="0"/>
              </a:spcBef>
              <a:spcAft>
                <a:spcPts val="1000"/>
              </a:spcAft>
              <a:buClr>
                <a:srgbClr val="626262"/>
              </a:buClr>
              <a:buFont typeface="Arial" charset="0"/>
              <a:buChar char="•"/>
              <a:defRPr/>
            </a:pPr>
            <a:r>
              <a:rPr lang="en-GB" sz="2200" dirty="0">
                <a:solidFill>
                  <a:srgbClr val="626262"/>
                </a:solidFill>
                <a:latin typeface="Arial" panose="020B0604020202020204" pitchFamily="34" charset="0"/>
                <a:cs typeface="Arial" panose="020B0604020202020204" pitchFamily="34" charset="0"/>
              </a:rPr>
              <a:t>Not about conceding the authority to dictate research directions</a:t>
            </a:r>
          </a:p>
          <a:p>
            <a:pPr marL="817563" lvl="1" indent="-360363" fontAlgn="base">
              <a:spcBef>
                <a:spcPct val="0"/>
              </a:spcBef>
              <a:spcAft>
                <a:spcPts val="1000"/>
              </a:spcAft>
              <a:buClr>
                <a:srgbClr val="626262"/>
              </a:buClr>
              <a:buFont typeface="Arial" charset="0"/>
              <a:buChar char="•"/>
              <a:defRPr/>
            </a:pPr>
            <a:r>
              <a:rPr lang="en-GB" sz="2200" dirty="0">
                <a:solidFill>
                  <a:srgbClr val="626262"/>
                </a:solidFill>
                <a:latin typeface="Arial" panose="020B0604020202020204" pitchFamily="34" charset="0"/>
                <a:cs typeface="Arial" panose="020B0604020202020204" pitchFamily="34" charset="0"/>
              </a:rPr>
              <a:t>Not about moving to lots more applied research, but about validating the contribution of ‘fundamental’ research – although equally about recognising and rewarding applied work alike</a:t>
            </a:r>
          </a:p>
          <a:p>
            <a:pPr marL="817563" lvl="1" indent="-360363" fontAlgn="base">
              <a:spcBef>
                <a:spcPct val="0"/>
              </a:spcBef>
              <a:spcAft>
                <a:spcPts val="1000"/>
              </a:spcAft>
              <a:buClr>
                <a:srgbClr val="626262"/>
              </a:buClr>
              <a:buFont typeface="Arial" charset="0"/>
              <a:buChar char="•"/>
              <a:defRPr/>
            </a:pPr>
            <a:r>
              <a:rPr lang="en-GB" sz="2200" dirty="0">
                <a:solidFill>
                  <a:srgbClr val="626262"/>
                </a:solidFill>
                <a:latin typeface="Arial" panose="020B0604020202020204" pitchFamily="34" charset="0"/>
                <a:cs typeface="Arial" panose="020B0604020202020204" pitchFamily="34" charset="0"/>
              </a:rPr>
              <a:t>Not about favouring one discipline over another – equality of opportunity on this</a:t>
            </a:r>
          </a:p>
          <a:p>
            <a:pPr marL="817563" lvl="1" indent="-360363" fontAlgn="base">
              <a:spcBef>
                <a:spcPct val="0"/>
              </a:spcBef>
              <a:spcAft>
                <a:spcPts val="1000"/>
              </a:spcAft>
              <a:buClr>
                <a:srgbClr val="626262"/>
              </a:buClr>
              <a:buFont typeface="Arial" charset="0"/>
              <a:buChar char="•"/>
              <a:defRPr/>
            </a:pPr>
            <a:r>
              <a:rPr lang="en-GB" sz="2200" dirty="0">
                <a:solidFill>
                  <a:srgbClr val="626262"/>
                </a:solidFill>
                <a:latin typeface="Arial" panose="020B0604020202020204" pitchFamily="34" charset="0"/>
                <a:cs typeface="Arial" panose="020B0604020202020204" pitchFamily="34" charset="0"/>
              </a:rPr>
              <a:t>Not about replacing academic excellence by societal impact, but complementary and an opportunity to demonstrate the impact of academically excellent work</a:t>
            </a:r>
          </a:p>
          <a:p>
            <a:pPr marL="817563" lvl="1" indent="-360363" fontAlgn="base">
              <a:spcBef>
                <a:spcPct val="0"/>
              </a:spcBef>
              <a:spcAft>
                <a:spcPts val="1000"/>
              </a:spcAft>
              <a:buClr>
                <a:srgbClr val="626262"/>
              </a:buClr>
              <a:buFont typeface="Arial" charset="0"/>
              <a:buChar char="•"/>
              <a:defRPr/>
            </a:pPr>
            <a:r>
              <a:rPr lang="en-GB" sz="2200" dirty="0">
                <a:solidFill>
                  <a:srgbClr val="626262"/>
                </a:solidFill>
                <a:latin typeface="Arial" panose="020B0604020202020204" pitchFamily="34" charset="0"/>
                <a:cs typeface="Arial" panose="020B0604020202020204" pitchFamily="34" charset="0"/>
              </a:rPr>
              <a:t>Equally not about pretending that academic impact is societal impact</a:t>
            </a:r>
          </a:p>
          <a:p>
            <a:pPr fontAlgn="base"/>
            <a:endParaRPr lang="en-GB" sz="2400" dirty="0">
              <a:solidFill>
                <a:prstClr val="black"/>
              </a:solidFill>
              <a:latin typeface="Arial" panose="020B0604020202020204" pitchFamily="34" charset="0"/>
              <a:cs typeface="Arial" panose="020B0604020202020204" pitchFamily="34" charset="0"/>
            </a:endParaRPr>
          </a:p>
          <a:p>
            <a:pPr fontAlgn="base"/>
            <a:endParaRPr lang="en-US"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287228"/>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What it was &amp; what it wasn’t</a:t>
            </a:r>
          </a:p>
        </p:txBody>
      </p:sp>
    </p:spTree>
    <p:extLst>
      <p:ext uri="{BB962C8B-B14F-4D97-AF65-F5344CB8AC3E}">
        <p14:creationId xmlns:p14="http://schemas.microsoft.com/office/powerpoint/2010/main" val="3236693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622091" y="1343814"/>
            <a:ext cx="6904709" cy="4170372"/>
          </a:xfrm>
          <a:prstGeom prst="rect">
            <a:avLst/>
          </a:prstGeom>
        </p:spPr>
        <p:txBody>
          <a:bodyPr wrap="square">
            <a:spAutoFit/>
          </a:bodyPr>
          <a:lstStyle/>
          <a:p>
            <a:pPr marL="0" lvl="1" defTabSz="912813" fontAlgn="base">
              <a:spcBef>
                <a:spcPct val="0"/>
              </a:spcBef>
              <a:spcAft>
                <a:spcPts val="1000"/>
              </a:spcAft>
              <a:buClr>
                <a:srgbClr val="626262"/>
              </a:buClr>
              <a:defRPr/>
            </a:pPr>
            <a:r>
              <a:rPr lang="en-GB" sz="2400" dirty="0">
                <a:solidFill>
                  <a:srgbClr val="626262"/>
                </a:solidFill>
                <a:latin typeface="Arial" panose="020B0604020202020204" pitchFamily="34" charset="0"/>
                <a:cs typeface="Arial" panose="020B0604020202020204" pitchFamily="34" charset="0"/>
              </a:rPr>
              <a:t>Intellectual leadership in the development of new knowledge</a:t>
            </a:r>
          </a:p>
          <a:p>
            <a:pPr marL="342900" lvl="1" indent="-342900" defTabSz="912813" fontAlgn="base">
              <a:spcBef>
                <a:spcPct val="0"/>
              </a:spcBef>
              <a:spcAft>
                <a:spcPts val="1000"/>
              </a:spcAft>
              <a:buClr>
                <a:srgbClr val="626262"/>
              </a:buClr>
              <a:buFont typeface="Arial" panose="020B0604020202020204" pitchFamily="34" charset="0"/>
              <a:buChar char="•"/>
              <a:defRPr/>
            </a:pPr>
            <a:r>
              <a:rPr lang="en-GB" sz="2400" dirty="0">
                <a:solidFill>
                  <a:srgbClr val="626262"/>
                </a:solidFill>
                <a:latin typeface="Arial" panose="020B0604020202020204" pitchFamily="34" charset="0"/>
                <a:cs typeface="Arial" panose="020B0604020202020204" pitchFamily="34" charset="0"/>
              </a:rPr>
              <a:t>‘International comparative performance of the UK research base’– ‘better than world average in all subject fields based on field-weighted citation impacts</a:t>
            </a:r>
          </a:p>
          <a:p>
            <a:pPr marL="342900" lvl="1" indent="-342900" defTabSz="912813" fontAlgn="base">
              <a:spcBef>
                <a:spcPct val="0"/>
              </a:spcBef>
              <a:spcAft>
                <a:spcPts val="1000"/>
              </a:spcAft>
              <a:buClr>
                <a:srgbClr val="626262"/>
              </a:buClr>
              <a:buFont typeface="Arial" panose="020B0604020202020204" pitchFamily="34" charset="0"/>
              <a:buChar char="•"/>
              <a:defRPr/>
            </a:pPr>
            <a:r>
              <a:rPr lang="en-GB" sz="2400" dirty="0">
                <a:solidFill>
                  <a:srgbClr val="626262"/>
                </a:solidFill>
                <a:latin typeface="Arial" panose="020B0604020202020204" pitchFamily="34" charset="0"/>
                <a:cs typeface="Arial" panose="020B0604020202020204" pitchFamily="34" charset="0"/>
              </a:rPr>
              <a:t>‘Well-rounded portfolio’</a:t>
            </a:r>
          </a:p>
          <a:p>
            <a:pPr fontAlgn="base"/>
            <a:endParaRPr lang="en-GB" sz="2400" dirty="0">
              <a:solidFill>
                <a:prstClr val="black"/>
              </a:solidFill>
              <a:latin typeface="Arial" panose="020B0604020202020204" pitchFamily="34" charset="0"/>
              <a:cs typeface="Arial" panose="020B0604020202020204" pitchFamily="34" charset="0"/>
            </a:endParaRPr>
          </a:p>
          <a:p>
            <a:pPr fontAlgn="base"/>
            <a:endParaRPr lang="en-US"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287228"/>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National objectives</a:t>
            </a:r>
          </a:p>
        </p:txBody>
      </p:sp>
      <p:pic>
        <p:nvPicPr>
          <p:cNvPr id="4" name="Picture 2">
            <a:extLst>
              <a:ext uri="{FF2B5EF4-FFF2-40B4-BE49-F238E27FC236}">
                <a16:creationId xmlns:a16="http://schemas.microsoft.com/office/drawing/2014/main" id="{CF0B7934-D870-4142-A610-DD0B166902CD}"/>
              </a:ext>
            </a:extLst>
          </p:cNvPr>
          <p:cNvPicPr>
            <a:picLocks noChangeAspect="1" noChangeArrowheads="1"/>
          </p:cNvPicPr>
          <p:nvPr/>
        </p:nvPicPr>
        <p:blipFill>
          <a:blip r:embed="rId3" cstate="print"/>
          <a:srcRect/>
          <a:stretch>
            <a:fillRect/>
          </a:stretch>
        </p:blipFill>
        <p:spPr bwMode="auto">
          <a:xfrm>
            <a:off x="7824866" y="1343814"/>
            <a:ext cx="3888230" cy="2291100"/>
          </a:xfrm>
          <a:prstGeom prst="rect">
            <a:avLst/>
          </a:prstGeom>
          <a:noFill/>
          <a:ln w="9525">
            <a:noFill/>
            <a:miter lim="800000"/>
            <a:headEnd/>
            <a:tailEnd/>
          </a:ln>
        </p:spPr>
      </p:pic>
      <p:pic>
        <p:nvPicPr>
          <p:cNvPr id="7" name="Picture 4" descr="cabinet4">
            <a:extLst>
              <a:ext uri="{FF2B5EF4-FFF2-40B4-BE49-F238E27FC236}">
                <a16:creationId xmlns:a16="http://schemas.microsoft.com/office/drawing/2014/main" id="{5206DF9E-0811-4E8C-A95B-80E76005A29B}"/>
              </a:ext>
            </a:extLst>
          </p:cNvPr>
          <p:cNvPicPr>
            <a:picLocks noChangeAspect="1" noChangeArrowheads="1"/>
          </p:cNvPicPr>
          <p:nvPr/>
        </p:nvPicPr>
        <p:blipFill>
          <a:blip r:embed="rId4" cstate="print"/>
          <a:srcRect/>
          <a:stretch>
            <a:fillRect/>
          </a:stretch>
        </p:blipFill>
        <p:spPr bwMode="auto">
          <a:xfrm>
            <a:off x="7824866" y="3837220"/>
            <a:ext cx="3888230" cy="2047281"/>
          </a:xfrm>
          <a:prstGeom prst="rect">
            <a:avLst/>
          </a:prstGeom>
          <a:noFill/>
          <a:ln w="9525">
            <a:noFill/>
            <a:miter lim="800000"/>
            <a:headEnd/>
            <a:tailEnd/>
          </a:ln>
        </p:spPr>
      </p:pic>
    </p:spTree>
    <p:extLst>
      <p:ext uri="{BB962C8B-B14F-4D97-AF65-F5344CB8AC3E}">
        <p14:creationId xmlns:p14="http://schemas.microsoft.com/office/powerpoint/2010/main" val="2060429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749509" y="1266668"/>
            <a:ext cx="7210268" cy="5432256"/>
          </a:xfrm>
          <a:prstGeom prst="rect">
            <a:avLst/>
          </a:prstGeom>
        </p:spPr>
        <p:txBody>
          <a:bodyPr wrap="square">
            <a:spAutoFit/>
          </a:bodyPr>
          <a:lstStyle/>
          <a:p>
            <a:pPr marL="342900" lvl="1" indent="-342900" defTabSz="912813" fontAlgn="base">
              <a:spcBef>
                <a:spcPct val="0"/>
              </a:spcBef>
              <a:spcAft>
                <a:spcPts val="600"/>
              </a:spcAft>
              <a:buClr>
                <a:srgbClr val="626262"/>
              </a:buClr>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Optimal contribution to society from that new knowledge – ‘Impact’</a:t>
            </a:r>
          </a:p>
          <a:p>
            <a:pPr marL="800100" lvl="2" indent="-342900" defTabSz="912813" fontAlgn="base">
              <a:spcBef>
                <a:spcPct val="0"/>
              </a:spcBef>
              <a:spcAft>
                <a:spcPts val="600"/>
              </a:spcAft>
              <a:buClr>
                <a:srgbClr val="626262"/>
              </a:buClr>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Culture change &amp; broad engagement of universities/academics</a:t>
            </a:r>
          </a:p>
          <a:p>
            <a:pPr marL="800100" lvl="2" indent="-342900" defTabSz="912813" fontAlgn="base">
              <a:spcBef>
                <a:spcPct val="0"/>
              </a:spcBef>
              <a:spcAft>
                <a:spcPts val="1000"/>
              </a:spcAft>
              <a:buClr>
                <a:srgbClr val="626262"/>
              </a:buClr>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Greater investment from business, not just to capture cash, but to support shared objectives</a:t>
            </a:r>
          </a:p>
          <a:p>
            <a:pPr marL="342900" lvl="1" indent="-342900" defTabSz="912813" fontAlgn="base">
              <a:spcBef>
                <a:spcPct val="0"/>
              </a:spcBef>
              <a:spcAft>
                <a:spcPts val="1000"/>
              </a:spcAft>
              <a:buClr>
                <a:srgbClr val="626262"/>
              </a:buClr>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‘When do we want it’ – now, </a:t>
            </a:r>
            <a:br>
              <a:rPr lang="en-GB" sz="2000" dirty="0">
                <a:solidFill>
                  <a:srgbClr val="626262"/>
                </a:solidFill>
                <a:latin typeface="Arial" panose="020B0604020202020204" pitchFamily="34" charset="0"/>
                <a:cs typeface="Arial" panose="020B0604020202020204" pitchFamily="34" charset="0"/>
              </a:rPr>
            </a:br>
            <a:r>
              <a:rPr lang="en-GB" sz="2000" dirty="0">
                <a:solidFill>
                  <a:srgbClr val="626262"/>
                </a:solidFill>
                <a:latin typeface="Arial" panose="020B0604020202020204" pitchFamily="34" charset="0"/>
                <a:cs typeface="Arial" panose="020B0604020202020204" pitchFamily="34" charset="0"/>
              </a:rPr>
              <a:t>of course, but recognising </a:t>
            </a:r>
            <a:br>
              <a:rPr lang="en-GB" sz="2000" dirty="0">
                <a:solidFill>
                  <a:srgbClr val="626262"/>
                </a:solidFill>
                <a:latin typeface="Arial" panose="020B0604020202020204" pitchFamily="34" charset="0"/>
                <a:cs typeface="Arial" panose="020B0604020202020204" pitchFamily="34" charset="0"/>
              </a:rPr>
            </a:br>
            <a:r>
              <a:rPr lang="en-GB" sz="2000" dirty="0">
                <a:solidFill>
                  <a:srgbClr val="626262"/>
                </a:solidFill>
                <a:latin typeface="Arial" panose="020B0604020202020204" pitchFamily="34" charset="0"/>
                <a:cs typeface="Arial" panose="020B0604020202020204" pitchFamily="34" charset="0"/>
              </a:rPr>
              <a:t>that is based on past </a:t>
            </a:r>
            <a:br>
              <a:rPr lang="en-GB" sz="2000" dirty="0">
                <a:solidFill>
                  <a:srgbClr val="626262"/>
                </a:solidFill>
                <a:latin typeface="Arial" panose="020B0604020202020204" pitchFamily="34" charset="0"/>
                <a:cs typeface="Arial" panose="020B0604020202020204" pitchFamily="34" charset="0"/>
              </a:rPr>
            </a:br>
            <a:r>
              <a:rPr lang="en-GB" sz="2000" dirty="0">
                <a:solidFill>
                  <a:srgbClr val="626262"/>
                </a:solidFill>
                <a:latin typeface="Arial" panose="020B0604020202020204" pitchFamily="34" charset="0"/>
                <a:cs typeface="Arial" panose="020B0604020202020204" pitchFamily="34" charset="0"/>
              </a:rPr>
              <a:t>investment</a:t>
            </a:r>
          </a:p>
          <a:p>
            <a:pPr marL="342900" lvl="1" indent="-342900" defTabSz="912813" fontAlgn="base">
              <a:spcBef>
                <a:spcPct val="0"/>
              </a:spcBef>
              <a:spcAft>
                <a:spcPts val="1000"/>
              </a:spcAft>
              <a:buClr>
                <a:srgbClr val="626262"/>
              </a:buClr>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Long-term success e.g. </a:t>
            </a:r>
            <a:br>
              <a:rPr lang="en-GB" sz="2000" dirty="0">
                <a:solidFill>
                  <a:srgbClr val="626262"/>
                </a:solidFill>
                <a:latin typeface="Arial" panose="020B0604020202020204" pitchFamily="34" charset="0"/>
                <a:cs typeface="Arial" panose="020B0604020202020204" pitchFamily="34" charset="0"/>
              </a:rPr>
            </a:br>
            <a:r>
              <a:rPr lang="en-GB" sz="2000" dirty="0">
                <a:solidFill>
                  <a:srgbClr val="626262"/>
                </a:solidFill>
                <a:latin typeface="Arial" panose="020B0604020202020204" pitchFamily="34" charset="0"/>
                <a:cs typeface="Arial" panose="020B0604020202020204" pitchFamily="34" charset="0"/>
              </a:rPr>
              <a:t>e-infrastructure, graphene</a:t>
            </a:r>
          </a:p>
          <a:p>
            <a:pPr fontAlgn="base"/>
            <a:endParaRPr lang="en-GB" sz="2400" dirty="0">
              <a:solidFill>
                <a:prstClr val="black"/>
              </a:solidFill>
              <a:latin typeface="Arial" panose="020B0604020202020204" pitchFamily="34" charset="0"/>
              <a:cs typeface="Arial" panose="020B0604020202020204" pitchFamily="34" charset="0"/>
            </a:endParaRPr>
          </a:p>
          <a:p>
            <a:pPr fontAlgn="base"/>
            <a:endParaRPr lang="en-US"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287228"/>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National objectives (2)</a:t>
            </a:r>
          </a:p>
        </p:txBody>
      </p:sp>
      <p:pic>
        <p:nvPicPr>
          <p:cNvPr id="8" name="Picture Placeholder 1">
            <a:extLst>
              <a:ext uri="{FF2B5EF4-FFF2-40B4-BE49-F238E27FC236}">
                <a16:creationId xmlns:a16="http://schemas.microsoft.com/office/drawing/2014/main" id="{360A8196-BB07-410D-AAAB-DDF548481891}"/>
              </a:ext>
            </a:extLst>
          </p:cNvPr>
          <p:cNvPicPr>
            <a:picLocks noChangeAspect="1"/>
          </p:cNvPicPr>
          <p:nvPr/>
        </p:nvPicPr>
        <p:blipFill>
          <a:blip r:embed="rId3" cstate="print"/>
          <a:srcRect l="3398" r="3398"/>
          <a:stretch>
            <a:fillRect/>
          </a:stretch>
        </p:blipFill>
        <p:spPr>
          <a:xfrm>
            <a:off x="8372007" y="1266669"/>
            <a:ext cx="3197902" cy="2345962"/>
          </a:xfrm>
          <a:prstGeom prst="rect">
            <a:avLst/>
          </a:prstGeom>
          <a:ln w="3175">
            <a:solidFill>
              <a:schemeClr val="tx1"/>
            </a:solidFill>
          </a:ln>
        </p:spPr>
      </p:pic>
      <p:pic>
        <p:nvPicPr>
          <p:cNvPr id="9" name="Picture Placeholder 2">
            <a:extLst>
              <a:ext uri="{FF2B5EF4-FFF2-40B4-BE49-F238E27FC236}">
                <a16:creationId xmlns:a16="http://schemas.microsoft.com/office/drawing/2014/main" id="{3E499728-7581-4DEC-9908-BB6AB1922640}"/>
              </a:ext>
            </a:extLst>
          </p:cNvPr>
          <p:cNvPicPr>
            <a:picLocks noChangeAspect="1"/>
          </p:cNvPicPr>
          <p:nvPr/>
        </p:nvPicPr>
        <p:blipFill>
          <a:blip r:embed="rId4" cstate="print"/>
          <a:srcRect l="1218" r="1218"/>
          <a:stretch>
            <a:fillRect/>
          </a:stretch>
        </p:blipFill>
        <p:spPr>
          <a:xfrm>
            <a:off x="8372007" y="3822631"/>
            <a:ext cx="3197902" cy="2445148"/>
          </a:xfrm>
          <a:prstGeom prst="rect">
            <a:avLst/>
          </a:prstGeom>
          <a:ln w="3175">
            <a:solidFill>
              <a:schemeClr val="tx1"/>
            </a:solidFill>
          </a:ln>
        </p:spPr>
      </p:pic>
    </p:spTree>
    <p:extLst>
      <p:ext uri="{BB962C8B-B14F-4D97-AF65-F5344CB8AC3E}">
        <p14:creationId xmlns:p14="http://schemas.microsoft.com/office/powerpoint/2010/main" val="4278952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121BF9D-7312-D146-A098-1393906DE9CF}"/>
              </a:ext>
            </a:extLst>
          </p:cNvPr>
          <p:cNvSpPr txBox="1"/>
          <p:nvPr/>
        </p:nvSpPr>
        <p:spPr>
          <a:xfrm>
            <a:off x="6094105" y="802955"/>
            <a:ext cx="4977976"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spc="-150" dirty="0">
                <a:solidFill>
                  <a:srgbClr val="002060"/>
                </a:solidFill>
                <a:latin typeface="Arial" panose="020B0604020202020204" pitchFamily="34" charset="0"/>
                <a:ea typeface="+mj-ea"/>
                <a:cs typeface="Arial" panose="020B0604020202020204" pitchFamily="34" charset="0"/>
              </a:rPr>
              <a:t>Determining a strategy</a:t>
            </a:r>
          </a:p>
        </p:txBody>
      </p:sp>
      <p:sp>
        <p:nvSpPr>
          <p:cNvPr id="1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FEATURE-p42-METRICS-300_tcm18-78946">
            <a:extLst>
              <a:ext uri="{FF2B5EF4-FFF2-40B4-BE49-F238E27FC236}">
                <a16:creationId xmlns:a16="http://schemas.microsoft.com/office/drawing/2014/main" id="{6365B56C-43F9-4107-8AE6-29C8E24A340E}"/>
              </a:ext>
            </a:extLst>
          </p:cNvPr>
          <p:cNvPicPr>
            <a:picLocks noChangeAspect="1" noChangeArrowheads="1"/>
          </p:cNvPicPr>
          <p:nvPr/>
        </p:nvPicPr>
        <p:blipFill rotWithShape="1">
          <a:blip r:embed="rId4" cstate="print">
            <a:alphaModFix/>
          </a:blip>
          <a:srcRect l="9698" r="25093" b="-3"/>
          <a:stretch/>
        </p:blipFill>
        <p:spPr bwMode="auto">
          <a:xfrm>
            <a:off x="20" y="907231"/>
            <a:ext cx="5000418"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p:spPr>
      </p:pic>
      <p:sp>
        <p:nvSpPr>
          <p:cNvPr id="6" name="Rectangle 5">
            <a:extLst>
              <a:ext uri="{FF2B5EF4-FFF2-40B4-BE49-F238E27FC236}">
                <a16:creationId xmlns:a16="http://schemas.microsoft.com/office/drawing/2014/main" id="{6E288275-2FA5-564F-87D1-D588139B106D}"/>
              </a:ext>
            </a:extLst>
          </p:cNvPr>
          <p:cNvSpPr/>
          <p:nvPr/>
        </p:nvSpPr>
        <p:spPr>
          <a:xfrm>
            <a:off x="6090574" y="2421682"/>
            <a:ext cx="4977578" cy="3639289"/>
          </a:xfrm>
          <a:prstGeom prst="rect">
            <a:avLst/>
          </a:prstGeom>
        </p:spPr>
        <p:txBody>
          <a:bodyPr vert="horz" lIns="91440" tIns="45720" rIns="91440" bIns="45720" rtlCol="0" anchor="ctr">
            <a:normAutofit fontScale="92500" lnSpcReduction="10000"/>
          </a:bodyPr>
          <a:lstStyle/>
          <a:p>
            <a:pPr marL="360363" indent="-228600" fontAlgn="base">
              <a:lnSpc>
                <a:spcPct val="90000"/>
              </a:lnSpc>
              <a:spcBef>
                <a:spcPct val="0"/>
              </a:spcBef>
              <a:spcAft>
                <a:spcPts val="600"/>
              </a:spcAft>
              <a:buClr>
                <a:srgbClr val="626262"/>
              </a:buClr>
              <a:buFont typeface="Arial" panose="020B0604020202020204" pitchFamily="34" charset="0"/>
              <a:buChar char="•"/>
              <a:defRPr/>
            </a:pPr>
            <a:r>
              <a:rPr lang="en-US" sz="2400" dirty="0">
                <a:solidFill>
                  <a:srgbClr val="626262"/>
                </a:solidFill>
                <a:latin typeface="Arial" panose="020B0604020202020204" pitchFamily="34" charset="0"/>
                <a:cs typeface="Arial" panose="020B0604020202020204" pitchFamily="34" charset="0"/>
              </a:rPr>
              <a:t>Performance-based funding</a:t>
            </a:r>
          </a:p>
          <a:p>
            <a:pPr marL="817563" lvl="1" indent="-228600" fontAlgn="base">
              <a:lnSpc>
                <a:spcPct val="90000"/>
              </a:lnSpc>
              <a:spcBef>
                <a:spcPct val="0"/>
              </a:spcBef>
              <a:spcAft>
                <a:spcPts val="600"/>
              </a:spcAft>
              <a:buClr>
                <a:srgbClr val="626262"/>
              </a:buClr>
              <a:buFont typeface="Arial" panose="020B0604020202020204" pitchFamily="34" charset="0"/>
              <a:buChar char="•"/>
              <a:defRPr/>
            </a:pPr>
            <a:r>
              <a:rPr lang="en-US" sz="2400" dirty="0">
                <a:solidFill>
                  <a:srgbClr val="626262"/>
                </a:solidFill>
                <a:latin typeface="Arial" panose="020B0604020202020204" pitchFamily="34" charset="0"/>
                <a:cs typeface="Arial" panose="020B0604020202020204" pitchFamily="34" charset="0"/>
              </a:rPr>
              <a:t>Past success is a good guide to future success in a stable environment with long cycles</a:t>
            </a:r>
          </a:p>
          <a:p>
            <a:pPr marL="817563" lvl="1" indent="-228600" fontAlgn="base">
              <a:lnSpc>
                <a:spcPct val="90000"/>
              </a:lnSpc>
              <a:spcBef>
                <a:spcPct val="0"/>
              </a:spcBef>
              <a:spcAft>
                <a:spcPts val="1000"/>
              </a:spcAft>
              <a:buClr>
                <a:srgbClr val="626262"/>
              </a:buClr>
              <a:buFont typeface="Arial" panose="020B0604020202020204" pitchFamily="34" charset="0"/>
              <a:buChar char="•"/>
              <a:defRPr/>
            </a:pPr>
            <a:r>
              <a:rPr lang="en-US" sz="2400" dirty="0">
                <a:solidFill>
                  <a:srgbClr val="626262"/>
                </a:solidFill>
                <a:latin typeface="Arial" panose="020B0604020202020204" pitchFamily="34" charset="0"/>
                <a:cs typeface="Arial" panose="020B0604020202020204" pitchFamily="34" charset="0"/>
              </a:rPr>
              <a:t>A mixture of metrics, peer judgement and expert advice to determine ‘excellence’</a:t>
            </a:r>
          </a:p>
          <a:p>
            <a:pPr marL="360363" indent="-228600" fontAlgn="base">
              <a:lnSpc>
                <a:spcPct val="90000"/>
              </a:lnSpc>
              <a:spcBef>
                <a:spcPct val="0"/>
              </a:spcBef>
              <a:spcAft>
                <a:spcPts val="1000"/>
              </a:spcAft>
              <a:buClr>
                <a:srgbClr val="626262"/>
              </a:buClr>
              <a:buFont typeface="Arial" panose="020B0604020202020204" pitchFamily="34" charset="0"/>
              <a:buChar char="•"/>
              <a:defRPr/>
            </a:pPr>
            <a:r>
              <a:rPr lang="en-US" sz="2400" dirty="0">
                <a:solidFill>
                  <a:srgbClr val="626262"/>
                </a:solidFill>
                <a:latin typeface="Arial" panose="020B0604020202020204" pitchFamily="34" charset="0"/>
                <a:cs typeface="Arial" panose="020B0604020202020204" pitchFamily="34" charset="0"/>
              </a:rPr>
              <a:t>Public funding to unlock </a:t>
            </a:r>
            <a:br>
              <a:rPr lang="en-US" sz="2400" dirty="0">
                <a:solidFill>
                  <a:srgbClr val="626262"/>
                </a:solidFill>
                <a:latin typeface="Arial" panose="020B0604020202020204" pitchFamily="34" charset="0"/>
                <a:cs typeface="Arial" panose="020B0604020202020204" pitchFamily="34" charset="0"/>
              </a:rPr>
            </a:br>
            <a:r>
              <a:rPr lang="en-US" sz="2400" dirty="0">
                <a:solidFill>
                  <a:srgbClr val="626262"/>
                </a:solidFill>
                <a:latin typeface="Arial" panose="020B0604020202020204" pitchFamily="34" charset="0"/>
                <a:cs typeface="Arial" panose="020B0604020202020204" pitchFamily="34" charset="0"/>
              </a:rPr>
              <a:t>private funding </a:t>
            </a:r>
          </a:p>
          <a:p>
            <a:pPr marL="360363" indent="-228600" fontAlgn="base">
              <a:lnSpc>
                <a:spcPct val="90000"/>
              </a:lnSpc>
              <a:spcBef>
                <a:spcPct val="0"/>
              </a:spcBef>
              <a:spcAft>
                <a:spcPct val="0"/>
              </a:spcAft>
              <a:buClr>
                <a:srgbClr val="626262"/>
              </a:buClr>
              <a:buFont typeface="Arial" panose="020B0604020202020204" pitchFamily="34" charset="0"/>
              <a:buChar char="•"/>
              <a:defRPr/>
            </a:pPr>
            <a:r>
              <a:rPr lang="en-US" sz="2400" dirty="0">
                <a:solidFill>
                  <a:srgbClr val="626262"/>
                </a:solidFill>
                <a:latin typeface="Arial" panose="020B0604020202020204" pitchFamily="34" charset="0"/>
                <a:cs typeface="Arial" panose="020B0604020202020204" pitchFamily="34" charset="0"/>
              </a:rPr>
              <a:t>Investing now for long-term </a:t>
            </a:r>
            <a:br>
              <a:rPr lang="en-US" sz="2400" dirty="0">
                <a:solidFill>
                  <a:srgbClr val="626262"/>
                </a:solidFill>
                <a:latin typeface="Arial" panose="020B0604020202020204" pitchFamily="34" charset="0"/>
                <a:cs typeface="Arial" panose="020B0604020202020204" pitchFamily="34" charset="0"/>
              </a:rPr>
            </a:br>
            <a:r>
              <a:rPr lang="en-US" sz="2400" dirty="0">
                <a:solidFill>
                  <a:srgbClr val="626262"/>
                </a:solidFill>
                <a:latin typeface="Arial" panose="020B0604020202020204" pitchFamily="34" charset="0"/>
                <a:cs typeface="Arial" panose="020B0604020202020204" pitchFamily="34" charset="0"/>
              </a:rPr>
              <a:t>success </a:t>
            </a:r>
          </a:p>
          <a:p>
            <a:pPr indent="-228600" fontAlgn="base">
              <a:lnSpc>
                <a:spcPct val="90000"/>
              </a:lnSpc>
              <a:buFont typeface="Arial" panose="020B0604020202020204" pitchFamily="34" charset="0"/>
              <a:buChar char="•"/>
            </a:pPr>
            <a:endParaRPr lang="en-US" sz="2000" dirty="0">
              <a:solidFill>
                <a:srgbClr val="000000"/>
              </a:solidFill>
            </a:endParaRPr>
          </a:p>
          <a:p>
            <a:pPr indent="-228600" fontAlgn="base">
              <a:lnSpc>
                <a:spcPct val="90000"/>
              </a:lnSpc>
              <a:buFont typeface="Arial" panose="020B0604020202020204" pitchFamily="34" charset="0"/>
              <a:buChar char="•"/>
            </a:pPr>
            <a:endParaRPr lang="en-US" sz="2000" dirty="0">
              <a:solidFill>
                <a:srgbClr val="000000"/>
              </a:solidFill>
            </a:endParaRPr>
          </a:p>
          <a:p>
            <a:pPr marL="342900" indent="-228600" fontAlgn="base">
              <a:lnSpc>
                <a:spcPct val="90000"/>
              </a:lnSpc>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1372554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749509" y="1266668"/>
            <a:ext cx="7210268" cy="5342488"/>
          </a:xfrm>
          <a:prstGeom prst="rect">
            <a:avLst/>
          </a:prstGeom>
        </p:spPr>
        <p:txBody>
          <a:bodyPr wrap="square">
            <a:spAutoFit/>
          </a:bodyPr>
          <a:lstStyle/>
          <a:p>
            <a:pPr marL="342900" lvl="1" indent="-342900" defTabSz="912813">
              <a:spcBef>
                <a:spcPts val="525"/>
              </a:spcBef>
              <a:buClr>
                <a:srgbClr val="626262"/>
              </a:buClr>
              <a:buFont typeface="Arial" panose="020B0604020202020204" pitchFamily="34" charset="0"/>
              <a:buChar char="•"/>
              <a:defRPr/>
            </a:pPr>
            <a:r>
              <a:rPr lang="en-GB" sz="2000" dirty="0">
                <a:solidFill>
                  <a:srgbClr val="626262"/>
                </a:solidFill>
                <a:latin typeface="Arial" panose="020B0604020202020204" pitchFamily="34" charset="0"/>
                <a:cs typeface="Arial" panose="020B0604020202020204" pitchFamily="34" charset="0"/>
              </a:rPr>
              <a:t>Research Assessment Exercise – RAE</a:t>
            </a:r>
          </a:p>
          <a:p>
            <a:pPr marL="800100" lvl="2" indent="-342900" defTabSz="912813">
              <a:spcBef>
                <a:spcPts val="525"/>
              </a:spcBef>
              <a:buClr>
                <a:srgbClr val="626262"/>
              </a:buClr>
              <a:buFont typeface="Arial" panose="020B0604020202020204" pitchFamily="34" charset="0"/>
              <a:buChar char="•"/>
              <a:defRPr/>
            </a:pPr>
            <a:r>
              <a:rPr lang="en-GB" sz="2000" dirty="0">
                <a:solidFill>
                  <a:srgbClr val="626262"/>
                </a:solidFill>
                <a:latin typeface="Arial" panose="020B0604020202020204" pitchFamily="34" charset="0"/>
                <a:cs typeface="Arial" panose="020B0604020202020204" pitchFamily="34" charset="0"/>
              </a:rPr>
              <a:t>Periodically since 1986</a:t>
            </a:r>
          </a:p>
          <a:p>
            <a:pPr marL="800100" lvl="2" indent="-342900" defTabSz="912813">
              <a:spcBef>
                <a:spcPts val="525"/>
              </a:spcBef>
              <a:buClr>
                <a:srgbClr val="626262"/>
              </a:buClr>
              <a:buFont typeface="Arial" panose="020B0604020202020204" pitchFamily="34" charset="0"/>
              <a:buChar char="•"/>
              <a:defRPr/>
            </a:pPr>
            <a:r>
              <a:rPr lang="en-GB" sz="2000" dirty="0">
                <a:solidFill>
                  <a:srgbClr val="626262"/>
                </a:solidFill>
                <a:latin typeface="Arial" panose="020B0604020202020204" pitchFamily="34" charset="0"/>
                <a:cs typeface="Arial" panose="020B0604020202020204" pitchFamily="34" charset="0"/>
              </a:rPr>
              <a:t>Primarily a peer review exercise for all disciplines – metrics play a strictly limited part</a:t>
            </a:r>
          </a:p>
          <a:p>
            <a:pPr marL="800100" lvl="2" indent="-342900" defTabSz="912813">
              <a:spcBef>
                <a:spcPts val="525"/>
              </a:spcBef>
              <a:buClr>
                <a:srgbClr val="626262"/>
              </a:buClr>
              <a:buFont typeface="Arial" panose="020B0604020202020204" pitchFamily="34" charset="0"/>
              <a:buChar char="•"/>
              <a:defRPr/>
            </a:pPr>
            <a:r>
              <a:rPr lang="en-GB" sz="2000" dirty="0">
                <a:solidFill>
                  <a:srgbClr val="626262"/>
                </a:solidFill>
                <a:latin typeface="Arial" panose="020B0604020202020204" pitchFamily="34" charset="0"/>
                <a:cs typeface="Arial" panose="020B0604020202020204" pitchFamily="34" charset="0"/>
              </a:rPr>
              <a:t>Carries the confidence of academics and universities</a:t>
            </a:r>
          </a:p>
          <a:p>
            <a:pPr marL="800100" lvl="2" indent="-342900" defTabSz="912813">
              <a:spcBef>
                <a:spcPts val="525"/>
              </a:spcBef>
              <a:buClr>
                <a:srgbClr val="626262"/>
              </a:buClr>
              <a:buFont typeface="Arial" panose="020B0604020202020204" pitchFamily="34" charset="0"/>
              <a:buChar char="•"/>
              <a:defRPr/>
            </a:pPr>
            <a:r>
              <a:rPr lang="en-GB" sz="2000" dirty="0">
                <a:solidFill>
                  <a:srgbClr val="626262"/>
                </a:solidFill>
                <a:latin typeface="Arial" panose="020B0604020202020204" pitchFamily="34" charset="0"/>
                <a:cs typeface="Arial" panose="020B0604020202020204" pitchFamily="34" charset="0"/>
              </a:rPr>
              <a:t>A selective exercise, not an assessment of all UK research</a:t>
            </a:r>
          </a:p>
          <a:p>
            <a:pPr marL="800100" lvl="2" indent="-342900" defTabSz="912813">
              <a:spcBef>
                <a:spcPts val="525"/>
              </a:spcBef>
              <a:buClr>
                <a:srgbClr val="626262"/>
              </a:buClr>
              <a:buFont typeface="Arial" panose="020B0604020202020204" pitchFamily="34" charset="0"/>
              <a:buChar char="•"/>
              <a:defRPr/>
            </a:pPr>
            <a:r>
              <a:rPr lang="en-GB" sz="2000" dirty="0">
                <a:solidFill>
                  <a:srgbClr val="626262"/>
                </a:solidFill>
                <a:latin typeface="Arial" panose="020B0604020202020204" pitchFamily="34" charset="0"/>
                <a:cs typeface="Arial" panose="020B0604020202020204" pitchFamily="34" charset="0"/>
              </a:rPr>
              <a:t>The single most important driver for academics and universities in the United Kingdom.</a:t>
            </a:r>
          </a:p>
          <a:p>
            <a:pPr marL="800100" lvl="2" indent="-342900" defTabSz="912813">
              <a:spcBef>
                <a:spcPts val="525"/>
              </a:spcBef>
              <a:buClr>
                <a:srgbClr val="626262"/>
              </a:buClr>
              <a:buFont typeface="Arial" panose="020B0604020202020204" pitchFamily="34" charset="0"/>
              <a:buChar char="•"/>
              <a:defRPr/>
            </a:pPr>
            <a:r>
              <a:rPr lang="en-GB" sz="2000" dirty="0">
                <a:solidFill>
                  <a:srgbClr val="626262"/>
                </a:solidFill>
                <a:latin typeface="Arial" panose="020B0604020202020204" pitchFamily="34" charset="0"/>
                <a:cs typeface="Arial" panose="020B0604020202020204" pitchFamily="34" charset="0"/>
              </a:rPr>
              <a:t>Liked by Government  as allows funding based on quality, unlike teaching.</a:t>
            </a:r>
          </a:p>
          <a:p>
            <a:pPr marL="800100" lvl="2" indent="-342900" defTabSz="912813">
              <a:spcBef>
                <a:spcPts val="525"/>
              </a:spcBef>
              <a:buClr>
                <a:srgbClr val="626262"/>
              </a:buClr>
              <a:buFont typeface="Arial" panose="020B0604020202020204" pitchFamily="34" charset="0"/>
              <a:buChar char="•"/>
              <a:defRPr/>
            </a:pPr>
            <a:r>
              <a:rPr lang="en-GB" sz="2000" dirty="0">
                <a:solidFill>
                  <a:srgbClr val="626262"/>
                </a:solidFill>
                <a:latin typeface="Arial" panose="020B0604020202020204" pitchFamily="34" charset="0"/>
                <a:cs typeface="Arial" panose="020B0604020202020204" pitchFamily="34" charset="0"/>
              </a:rPr>
              <a:t>Now the Research Excellence Framework - REF</a:t>
            </a:r>
          </a:p>
          <a:p>
            <a:pPr fontAlgn="base"/>
            <a:endParaRPr lang="en-GB" sz="2400" dirty="0">
              <a:solidFill>
                <a:prstClr val="black"/>
              </a:solidFill>
              <a:latin typeface="Arial" panose="020B0604020202020204" pitchFamily="34" charset="0"/>
              <a:cs typeface="Arial" panose="020B0604020202020204" pitchFamily="34" charset="0"/>
            </a:endParaRPr>
          </a:p>
          <a:p>
            <a:pPr fontAlgn="base"/>
            <a:endParaRPr lang="en-US"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287228"/>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Research Assessment (UK)</a:t>
            </a:r>
          </a:p>
        </p:txBody>
      </p:sp>
    </p:spTree>
    <p:extLst>
      <p:ext uri="{BB962C8B-B14F-4D97-AF65-F5344CB8AC3E}">
        <p14:creationId xmlns:p14="http://schemas.microsoft.com/office/powerpoint/2010/main" val="2423633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749508" y="1266668"/>
            <a:ext cx="10822159" cy="5747727"/>
          </a:xfrm>
          <a:prstGeom prst="rect">
            <a:avLst/>
          </a:prstGeom>
        </p:spPr>
        <p:txBody>
          <a:bodyPr wrap="square">
            <a:spAutoFit/>
          </a:bodyPr>
          <a:lstStyle/>
          <a:p>
            <a:pPr marL="0" lvl="1" indent="0" defTabSz="912813">
              <a:spcBef>
                <a:spcPts val="525"/>
              </a:spcBef>
              <a:buClr>
                <a:srgbClr val="6D7073"/>
              </a:buClr>
              <a:buNone/>
              <a:defRPr/>
            </a:pPr>
            <a:endParaRPr lang="en-GB" sz="1600" dirty="0">
              <a:solidFill>
                <a:schemeClr val="accent4">
                  <a:lumMod val="50000"/>
                </a:schemeClr>
              </a:solidFill>
              <a:latin typeface="Arial" panose="020B0604020202020204" pitchFamily="34" charset="0"/>
              <a:cs typeface="Arial" panose="020B0604020202020204" pitchFamily="34" charset="0"/>
            </a:endParaRPr>
          </a:p>
          <a:p>
            <a:pPr marL="285750" lvl="1" indent="-285750" algn="ctr" defTabSz="912813">
              <a:spcBef>
                <a:spcPts val="525"/>
              </a:spcBef>
              <a:buClr>
                <a:schemeClr val="accent4">
                  <a:lumMod val="50000"/>
                </a:schemeClr>
              </a:buClr>
              <a:buFont typeface="Arial" panose="020B0604020202020204" pitchFamily="34" charset="0"/>
              <a:buChar char="•"/>
              <a:defRPr/>
            </a:pPr>
            <a:r>
              <a:rPr lang="en-GB" sz="2000" i="1" dirty="0">
                <a:solidFill>
                  <a:schemeClr val="accent4">
                    <a:lumMod val="50000"/>
                  </a:schemeClr>
                </a:solidFill>
                <a:latin typeface="Arial" panose="020B0604020202020204" pitchFamily="34" charset="0"/>
                <a:cs typeface="Arial" panose="020B0604020202020204" pitchFamily="34" charset="0"/>
              </a:rPr>
              <a:t>‘Aiming to maintain the capacity of higher education to undertake world-leading research across a range of academic disciplines, promote economic growth and national well-being and the expansion and dissemination of knowledge’</a:t>
            </a:r>
          </a:p>
          <a:p>
            <a:pPr marL="285750" lvl="1" indent="-285750" algn="ctr" defTabSz="912813">
              <a:spcBef>
                <a:spcPts val="525"/>
              </a:spcBef>
              <a:buClr>
                <a:schemeClr val="accent4">
                  <a:lumMod val="50000"/>
                </a:schemeClr>
              </a:buClr>
              <a:buFont typeface="Arial" panose="020B0604020202020204" pitchFamily="34" charset="0"/>
              <a:buChar char="•"/>
              <a:defRPr/>
            </a:pPr>
            <a:endParaRPr lang="en-GB" sz="2000" dirty="0">
              <a:solidFill>
                <a:schemeClr val="accent4">
                  <a:lumMod val="50000"/>
                </a:schemeClr>
              </a:solidFill>
              <a:latin typeface="Arial" panose="020B0604020202020204" pitchFamily="34" charset="0"/>
              <a:cs typeface="Arial" panose="020B0604020202020204" pitchFamily="34" charset="0"/>
            </a:endParaRPr>
          </a:p>
          <a:p>
            <a:pPr marL="800100" lvl="2" indent="-342900" defTabSz="912813">
              <a:spcBef>
                <a:spcPts val="525"/>
              </a:spcBef>
              <a:buClr>
                <a:schemeClr val="accent4">
                  <a:lumMod val="50000"/>
                </a:schemeClr>
              </a:buClr>
              <a:buFont typeface="Arial" panose="020B0604020202020204" pitchFamily="34" charset="0"/>
              <a:buChar char="•"/>
              <a:defRPr/>
            </a:pPr>
            <a:r>
              <a:rPr lang="en-GB" dirty="0">
                <a:solidFill>
                  <a:schemeClr val="accent4">
                    <a:lumMod val="50000"/>
                  </a:schemeClr>
                </a:solidFill>
                <a:latin typeface="Arial" panose="020B0604020202020204" pitchFamily="34" charset="0"/>
                <a:cs typeface="Arial" panose="020B0604020202020204" pitchFamily="34" charset="0"/>
              </a:rPr>
              <a:t>Delivered by the REF team on behalf of the four funding bodies</a:t>
            </a:r>
          </a:p>
          <a:p>
            <a:pPr marL="800100" lvl="2" indent="-342900" defTabSz="912813">
              <a:spcBef>
                <a:spcPts val="525"/>
              </a:spcBef>
              <a:buClr>
                <a:schemeClr val="accent4">
                  <a:lumMod val="50000"/>
                </a:schemeClr>
              </a:buClr>
              <a:buFont typeface="Arial" panose="020B0604020202020204" pitchFamily="34" charset="0"/>
              <a:buChar char="•"/>
              <a:defRPr/>
            </a:pPr>
            <a:r>
              <a:rPr lang="en-GB" dirty="0">
                <a:solidFill>
                  <a:schemeClr val="accent4">
                    <a:lumMod val="50000"/>
                  </a:schemeClr>
                </a:solidFill>
                <a:latin typeface="Arial" panose="020B0604020202020204" pitchFamily="34" charset="0"/>
                <a:cs typeface="Arial" panose="020B0604020202020204" pitchFamily="34" charset="0"/>
              </a:rPr>
              <a:t>Drives our selective allocations of research funding, supporting excellence wherever it is found, with strong performance incentive</a:t>
            </a:r>
          </a:p>
          <a:p>
            <a:pPr marL="800100" lvl="2" indent="-342900" defTabSz="912813">
              <a:spcBef>
                <a:spcPts val="525"/>
              </a:spcBef>
              <a:buClr>
                <a:schemeClr val="accent4">
                  <a:lumMod val="50000"/>
                </a:schemeClr>
              </a:buClr>
              <a:buFont typeface="Arial" panose="020B0604020202020204" pitchFamily="34" charset="0"/>
              <a:buChar char="•"/>
              <a:defRPr/>
            </a:pPr>
            <a:r>
              <a:rPr lang="en-GB" dirty="0">
                <a:solidFill>
                  <a:schemeClr val="accent4">
                    <a:lumMod val="50000"/>
                  </a:schemeClr>
                </a:solidFill>
                <a:latin typeface="Arial" panose="020B0604020202020204" pitchFamily="34" charset="0"/>
                <a:cs typeface="Arial" panose="020B0604020202020204" pitchFamily="34" charset="0"/>
              </a:rPr>
              <a:t>Provides international benchmarks and reputational yardsticks</a:t>
            </a:r>
          </a:p>
          <a:p>
            <a:pPr marL="800100" lvl="2" indent="-342900" defTabSz="912813">
              <a:spcBef>
                <a:spcPts val="525"/>
              </a:spcBef>
              <a:buClr>
                <a:schemeClr val="accent4">
                  <a:lumMod val="50000"/>
                </a:schemeClr>
              </a:buClr>
              <a:buFont typeface="Arial" panose="020B0604020202020204" pitchFamily="34" charset="0"/>
              <a:buChar char="•"/>
              <a:defRPr/>
            </a:pPr>
            <a:r>
              <a:rPr lang="en-GB" dirty="0">
                <a:solidFill>
                  <a:schemeClr val="accent4">
                    <a:lumMod val="50000"/>
                  </a:schemeClr>
                </a:solidFill>
                <a:latin typeface="Arial" panose="020B0604020202020204" pitchFamily="34" charset="0"/>
                <a:cs typeface="Arial" panose="020B0604020202020204" pitchFamily="34" charset="0"/>
              </a:rPr>
              <a:t>Provides accountability and demonstrates the benefits of public investment in research</a:t>
            </a:r>
          </a:p>
          <a:p>
            <a:pPr marL="800100" lvl="2" indent="-342900" defTabSz="912813">
              <a:spcBef>
                <a:spcPts val="525"/>
              </a:spcBef>
              <a:buClr>
                <a:schemeClr val="accent4">
                  <a:lumMod val="50000"/>
                </a:schemeClr>
              </a:buClr>
              <a:buFont typeface="Arial" panose="020B0604020202020204" pitchFamily="34" charset="0"/>
              <a:buChar char="•"/>
              <a:defRPr/>
            </a:pPr>
            <a:r>
              <a:rPr lang="en-GB" dirty="0">
                <a:solidFill>
                  <a:schemeClr val="accent4">
                    <a:lumMod val="50000"/>
                  </a:schemeClr>
                </a:solidFill>
                <a:latin typeface="Arial" panose="020B0604020202020204" pitchFamily="34" charset="0"/>
                <a:cs typeface="Arial" panose="020B0604020202020204" pitchFamily="34" charset="0"/>
              </a:rPr>
              <a:t>Evidence base for strategic decisions at national level</a:t>
            </a:r>
          </a:p>
          <a:p>
            <a:pPr marL="800100" lvl="2" indent="-342900" defTabSz="912813">
              <a:spcBef>
                <a:spcPts val="525"/>
              </a:spcBef>
              <a:buClr>
                <a:schemeClr val="accent4">
                  <a:lumMod val="50000"/>
                </a:schemeClr>
              </a:buClr>
              <a:buFont typeface="Arial" panose="020B0604020202020204" pitchFamily="34" charset="0"/>
              <a:buChar char="•"/>
              <a:defRPr/>
            </a:pPr>
            <a:r>
              <a:rPr lang="en-GB" dirty="0">
                <a:solidFill>
                  <a:schemeClr val="accent4">
                    <a:lumMod val="50000"/>
                  </a:schemeClr>
                </a:solidFill>
                <a:latin typeface="Arial" panose="020B0604020202020204" pitchFamily="34" charset="0"/>
                <a:cs typeface="Arial" panose="020B0604020202020204" pitchFamily="34" charset="0"/>
              </a:rPr>
              <a:t>Used by universities and others for resource allocation decisions</a:t>
            </a:r>
          </a:p>
          <a:p>
            <a:pPr marL="800100" lvl="2" indent="-342900" defTabSz="912813">
              <a:spcBef>
                <a:spcPts val="525"/>
              </a:spcBef>
              <a:buClr>
                <a:schemeClr val="accent4">
                  <a:lumMod val="50000"/>
                </a:schemeClr>
              </a:buClr>
              <a:buFont typeface="Arial" panose="020B0604020202020204" pitchFamily="34" charset="0"/>
              <a:buChar char="•"/>
              <a:defRPr/>
            </a:pPr>
            <a:r>
              <a:rPr lang="en-GB" dirty="0">
                <a:solidFill>
                  <a:schemeClr val="accent4">
                    <a:lumMod val="50000"/>
                  </a:schemeClr>
                </a:solidFill>
                <a:latin typeface="Arial" panose="020B0604020202020204" pitchFamily="34" charset="0"/>
                <a:cs typeface="Arial" panose="020B0604020202020204" pitchFamily="34" charset="0"/>
              </a:rPr>
              <a:t>It provides a periodically updated reputational benchmark, which is based on rigorous peer judgement by fellow academics</a:t>
            </a:r>
          </a:p>
          <a:p>
            <a:pPr fontAlgn="base"/>
            <a:endParaRPr lang="en-GB" sz="2400" dirty="0">
              <a:solidFill>
                <a:prstClr val="black"/>
              </a:solidFill>
              <a:latin typeface="Arial" panose="020B0604020202020204" pitchFamily="34" charset="0"/>
              <a:cs typeface="Arial" panose="020B0604020202020204" pitchFamily="34" charset="0"/>
            </a:endParaRPr>
          </a:p>
          <a:p>
            <a:pPr fontAlgn="base"/>
            <a:endParaRPr lang="en-US"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287228"/>
            <a:ext cx="11684581" cy="769441"/>
          </a:xfrm>
          <a:prstGeom prst="rect">
            <a:avLst/>
          </a:prstGeom>
          <a:noFill/>
        </p:spPr>
        <p:txBody>
          <a:bodyPr wrap="square" rtlCol="0" anchor="t">
            <a:spAutoFit/>
          </a:bodyPr>
          <a:lstStyle/>
          <a:p>
            <a:r>
              <a:rPr lang="en-US" sz="4400" b="1" spc="-150" dirty="0">
                <a:solidFill>
                  <a:srgbClr val="FF9E19"/>
                </a:solidFill>
                <a:latin typeface="Arial" panose="020B0604020202020204" pitchFamily="34" charset="0"/>
                <a:cs typeface="Arial" panose="020B0604020202020204" pitchFamily="34" charset="0"/>
              </a:rPr>
              <a:t>REF: A UK-Wide Framework</a:t>
            </a:r>
          </a:p>
        </p:txBody>
      </p:sp>
    </p:spTree>
    <p:extLst>
      <p:ext uri="{BB962C8B-B14F-4D97-AF65-F5344CB8AC3E}">
        <p14:creationId xmlns:p14="http://schemas.microsoft.com/office/powerpoint/2010/main" val="4119631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438276" y="428604"/>
            <a:ext cx="8969514" cy="827088"/>
          </a:xfrm>
        </p:spPr>
        <p:txBody>
          <a:bodyPr>
            <a:normAutofit/>
          </a:bodyPr>
          <a:lstStyle/>
          <a:p>
            <a:pPr>
              <a:lnSpc>
                <a:spcPts val="3800"/>
              </a:lnSpc>
            </a:pPr>
            <a:r>
              <a:rPr lang="en-GB" sz="3400" dirty="0">
                <a:solidFill>
                  <a:srgbClr val="00788A"/>
                </a:solidFill>
              </a:rPr>
              <a:t>How it works</a:t>
            </a:r>
            <a:endParaRPr lang="en-US" sz="3400" dirty="0">
              <a:solidFill>
                <a:srgbClr val="00788A"/>
              </a:solidFill>
            </a:endParaRPr>
          </a:p>
        </p:txBody>
      </p:sp>
      <p:sp>
        <p:nvSpPr>
          <p:cNvPr id="16387" name="Rectangle 5"/>
          <p:cNvSpPr>
            <a:spLocks noChangeArrowheads="1"/>
          </p:cNvSpPr>
          <p:nvPr/>
        </p:nvSpPr>
        <p:spPr bwMode="auto">
          <a:xfrm>
            <a:off x="2505647" y="1328950"/>
            <a:ext cx="7233691" cy="5011750"/>
          </a:xfrm>
          <a:prstGeom prst="rect">
            <a:avLst/>
          </a:prstGeom>
          <a:noFill/>
          <a:ln w="9525">
            <a:noFill/>
            <a:miter lim="800000"/>
            <a:headEnd/>
            <a:tailEnd/>
          </a:ln>
        </p:spPr>
        <p:txBody>
          <a:bodyPr lIns="0" tIns="0" rIns="0" bIns="0"/>
          <a:lstStyle/>
          <a:p>
            <a:pPr marL="457200" indent="-457200">
              <a:lnSpc>
                <a:spcPts val="2800"/>
              </a:lnSpc>
              <a:spcAft>
                <a:spcPts val="600"/>
              </a:spcAft>
              <a:buClr>
                <a:srgbClr val="00788A"/>
              </a:buClr>
              <a:buSzPct val="140000"/>
            </a:pPr>
            <a:endParaRPr lang="en-GB" sz="2000" dirty="0">
              <a:solidFill>
                <a:prstClr val="black"/>
              </a:solidFill>
            </a:endParaRPr>
          </a:p>
          <a:p>
            <a:pPr lvl="1" indent="-457200">
              <a:lnSpc>
                <a:spcPts val="2800"/>
              </a:lnSpc>
              <a:spcAft>
                <a:spcPts val="600"/>
              </a:spcAft>
              <a:buClr>
                <a:srgbClr val="00788A"/>
              </a:buClr>
              <a:buSzPct val="140000"/>
              <a:buFont typeface="Arial" pitchFamily="34" charset="0"/>
              <a:buChar char="•"/>
            </a:pPr>
            <a:endParaRPr lang="en-GB" sz="2000" dirty="0">
              <a:solidFill>
                <a:prstClr val="black"/>
              </a:solidFill>
            </a:endParaRPr>
          </a:p>
          <a:p>
            <a:pPr lvl="1" indent="-457200">
              <a:lnSpc>
                <a:spcPts val="2800"/>
              </a:lnSpc>
              <a:spcAft>
                <a:spcPts val="600"/>
              </a:spcAft>
              <a:buClr>
                <a:srgbClr val="00788A"/>
              </a:buClr>
              <a:buSzPct val="140000"/>
              <a:buFont typeface="Arial" pitchFamily="34" charset="0"/>
              <a:buChar char="•"/>
            </a:pPr>
            <a:endParaRPr lang="en-GB" sz="2000" dirty="0">
              <a:solidFill>
                <a:prstClr val="black"/>
              </a:solidFill>
            </a:endParaRPr>
          </a:p>
          <a:p>
            <a:pPr marL="914400" lvl="1" indent="-457200">
              <a:lnSpc>
                <a:spcPts val="2800"/>
              </a:lnSpc>
              <a:spcAft>
                <a:spcPts val="1400"/>
              </a:spcAft>
              <a:buClr>
                <a:srgbClr val="00788A"/>
              </a:buClr>
              <a:buSzPct val="140000"/>
              <a:buFont typeface="Arial" panose="020B0604020202020204" pitchFamily="34" charset="0"/>
              <a:buChar char="•"/>
            </a:pPr>
            <a:endParaRPr lang="en-GB" sz="2200" dirty="0">
              <a:solidFill>
                <a:prstClr val="black"/>
              </a:solidFill>
            </a:endParaRPr>
          </a:p>
          <a:p>
            <a:pPr marL="457200" indent="-457200">
              <a:lnSpc>
                <a:spcPts val="2800"/>
              </a:lnSpc>
              <a:spcAft>
                <a:spcPts val="1400"/>
              </a:spcAft>
              <a:buClr>
                <a:srgbClr val="00788A"/>
              </a:buClr>
              <a:buSzPct val="140000"/>
              <a:buFont typeface="Arial" panose="020B0604020202020204" pitchFamily="34" charset="0"/>
              <a:buChar char="•"/>
            </a:pPr>
            <a:endParaRPr lang="en-GB" sz="2200" dirty="0">
              <a:solidFill>
                <a:prstClr val="black"/>
              </a:solidFill>
            </a:endParaRPr>
          </a:p>
        </p:txBody>
      </p:sp>
      <p:pic>
        <p:nvPicPr>
          <p:cNvPr id="16388" name="Picture 11" descr="REF2014 logo.jpg"/>
          <p:cNvPicPr>
            <a:picLocks noChangeAspect="1"/>
          </p:cNvPicPr>
          <p:nvPr/>
        </p:nvPicPr>
        <p:blipFill>
          <a:blip r:embed="rId3" cstate="print"/>
          <a:srcRect/>
          <a:stretch>
            <a:fillRect/>
          </a:stretch>
        </p:blipFill>
        <p:spPr bwMode="auto">
          <a:xfrm>
            <a:off x="8915371" y="6264276"/>
            <a:ext cx="1817688" cy="428625"/>
          </a:xfrm>
          <a:prstGeom prst="rect">
            <a:avLst/>
          </a:prstGeom>
          <a:noFill/>
          <a:ln w="9525">
            <a:noFill/>
            <a:miter lim="800000"/>
            <a:headEnd/>
            <a:tailEnd/>
          </a:ln>
        </p:spPr>
      </p:pic>
      <p:sp>
        <p:nvSpPr>
          <p:cNvPr id="13" name="Rounded Rectangle 12"/>
          <p:cNvSpPr/>
          <p:nvPr/>
        </p:nvSpPr>
        <p:spPr>
          <a:xfrm>
            <a:off x="1881158" y="6323793"/>
            <a:ext cx="7034213" cy="360362"/>
          </a:xfrm>
          <a:prstGeom prst="roundRect">
            <a:avLst/>
          </a:prstGeom>
          <a:solidFill>
            <a:srgbClr val="00788A"/>
          </a:solidFill>
          <a:ln>
            <a:solidFill>
              <a:srgbClr val="0078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9" name="Rectangle 8"/>
          <p:cNvSpPr/>
          <p:nvPr/>
        </p:nvSpPr>
        <p:spPr>
          <a:xfrm>
            <a:off x="2381224" y="1357298"/>
            <a:ext cx="3000396" cy="2246769"/>
          </a:xfrm>
          <a:prstGeom prst="rect">
            <a:avLst/>
          </a:prstGeom>
          <a:solidFill>
            <a:srgbClr val="00788A"/>
          </a:solidFill>
          <a:ln>
            <a:solidFill>
              <a:schemeClr val="accent5">
                <a:lumMod val="75000"/>
              </a:schemeClr>
            </a:solidFill>
          </a:ln>
        </p:spPr>
        <p:txBody>
          <a:bodyPr wrap="square">
            <a:spAutoFit/>
          </a:bodyPr>
          <a:lstStyle/>
          <a:p>
            <a:pPr algn="ctr">
              <a:lnSpc>
                <a:spcPts val="2400"/>
              </a:lnSpc>
              <a:spcAft>
                <a:spcPts val="500"/>
              </a:spcAft>
              <a:buClr>
                <a:srgbClr val="00788A"/>
              </a:buClr>
              <a:buSzPct val="140000"/>
            </a:pPr>
            <a:r>
              <a:rPr lang="en-GB" sz="2200" b="1" dirty="0">
                <a:solidFill>
                  <a:prstClr val="white"/>
                </a:solidFill>
              </a:rPr>
              <a:t>REF assesses the quality of research in all UK universities, in all disciplines. It is carried out by 36 </a:t>
            </a:r>
            <a:r>
              <a:rPr lang="en-GB" sz="2000" b="1" dirty="0">
                <a:solidFill>
                  <a:prstClr val="white"/>
                </a:solidFill>
              </a:rPr>
              <a:t>expert</a:t>
            </a:r>
            <a:r>
              <a:rPr lang="en-GB" sz="2200" b="1" dirty="0">
                <a:solidFill>
                  <a:prstClr val="white"/>
                </a:solidFill>
              </a:rPr>
              <a:t> panels, grouped into 4 main panels.</a:t>
            </a:r>
          </a:p>
        </p:txBody>
      </p:sp>
      <p:sp>
        <p:nvSpPr>
          <p:cNvPr id="8" name="Right Arrow Callout 7"/>
          <p:cNvSpPr/>
          <p:nvPr/>
        </p:nvSpPr>
        <p:spPr>
          <a:xfrm>
            <a:off x="2381224" y="3857628"/>
            <a:ext cx="2357454" cy="2186558"/>
          </a:xfrm>
          <a:prstGeom prst="rightArrowCallout">
            <a:avLst>
              <a:gd name="adj1" fmla="val 9717"/>
              <a:gd name="adj2" fmla="val 9238"/>
              <a:gd name="adj3" fmla="val 7806"/>
              <a:gd name="adj4" fmla="val 86327"/>
            </a:avLst>
          </a:prstGeom>
          <a:noFill/>
          <a:ln>
            <a:solidFill>
              <a:srgbClr val="007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ight Arrow Callout 9"/>
          <p:cNvSpPr/>
          <p:nvPr/>
        </p:nvSpPr>
        <p:spPr>
          <a:xfrm>
            <a:off x="4738678" y="3857628"/>
            <a:ext cx="2357454" cy="2186558"/>
          </a:xfrm>
          <a:prstGeom prst="rightArrowCallout">
            <a:avLst>
              <a:gd name="adj1" fmla="val 9717"/>
              <a:gd name="adj2" fmla="val 9238"/>
              <a:gd name="adj3" fmla="val 7806"/>
              <a:gd name="adj4" fmla="val 86327"/>
            </a:avLst>
          </a:prstGeom>
          <a:noFill/>
          <a:ln>
            <a:solidFill>
              <a:srgbClr val="007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ight Arrow Callout 10"/>
          <p:cNvSpPr/>
          <p:nvPr/>
        </p:nvSpPr>
        <p:spPr>
          <a:xfrm>
            <a:off x="7096132" y="3857628"/>
            <a:ext cx="2071702" cy="2186558"/>
          </a:xfrm>
          <a:prstGeom prst="rightArrowCallout">
            <a:avLst>
              <a:gd name="adj1" fmla="val 9717"/>
              <a:gd name="adj2" fmla="val 0"/>
              <a:gd name="adj3" fmla="val 0"/>
              <a:gd name="adj4" fmla="val 100000"/>
            </a:avLst>
          </a:prstGeom>
          <a:noFill/>
          <a:ln>
            <a:solidFill>
              <a:srgbClr val="007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2381224" y="3846713"/>
            <a:ext cx="2000264" cy="1969770"/>
          </a:xfrm>
          <a:prstGeom prst="rect">
            <a:avLst/>
          </a:prstGeom>
          <a:noFill/>
        </p:spPr>
        <p:txBody>
          <a:bodyPr wrap="square" rtlCol="0">
            <a:spAutoFit/>
          </a:bodyPr>
          <a:lstStyle/>
          <a:p>
            <a:pPr>
              <a:spcAft>
                <a:spcPts val="600"/>
              </a:spcAft>
            </a:pPr>
            <a:r>
              <a:rPr lang="en-GB" sz="1600" b="1" dirty="0">
                <a:solidFill>
                  <a:prstClr val="black"/>
                </a:solidFill>
                <a:latin typeface="Arial" panose="020B0604020202020204" pitchFamily="34" charset="0"/>
                <a:cs typeface="Arial" panose="020B0604020202020204" pitchFamily="34" charset="0"/>
              </a:rPr>
              <a:t>2011-12</a:t>
            </a:r>
          </a:p>
          <a:p>
            <a:pPr>
              <a:spcAft>
                <a:spcPts val="600"/>
              </a:spcAft>
            </a:pPr>
            <a:r>
              <a:rPr lang="en-GB" sz="1600" b="1" dirty="0">
                <a:solidFill>
                  <a:srgbClr val="4BACC6">
                    <a:lumMod val="50000"/>
                  </a:srgbClr>
                </a:solidFill>
                <a:latin typeface="Arial" panose="020B0604020202020204" pitchFamily="34" charset="0"/>
                <a:cs typeface="Arial" panose="020B0604020202020204" pitchFamily="34" charset="0"/>
              </a:rPr>
              <a:t>Preparation</a:t>
            </a:r>
          </a:p>
          <a:p>
            <a:r>
              <a:rPr lang="en-GB" sz="1600" dirty="0">
                <a:solidFill>
                  <a:srgbClr val="626262"/>
                </a:solidFill>
                <a:latin typeface="Arial" panose="020B0604020202020204" pitchFamily="34" charset="0"/>
                <a:cs typeface="Arial" panose="020B0604020202020204" pitchFamily="34" charset="0"/>
              </a:rPr>
              <a:t>Panels were appointed.</a:t>
            </a:r>
          </a:p>
          <a:p>
            <a:r>
              <a:rPr lang="en-GB" sz="1600" dirty="0">
                <a:solidFill>
                  <a:srgbClr val="626262"/>
                </a:solidFill>
                <a:latin typeface="Arial" panose="020B0604020202020204" pitchFamily="34" charset="0"/>
                <a:cs typeface="Arial" panose="020B0604020202020204" pitchFamily="34" charset="0"/>
              </a:rPr>
              <a:t>Guidance and criteria were published.</a:t>
            </a:r>
          </a:p>
        </p:txBody>
      </p:sp>
      <p:sp>
        <p:nvSpPr>
          <p:cNvPr id="14" name="TextBox 13"/>
          <p:cNvSpPr txBox="1"/>
          <p:nvPr/>
        </p:nvSpPr>
        <p:spPr>
          <a:xfrm>
            <a:off x="4738678" y="3864825"/>
            <a:ext cx="2000264" cy="1723549"/>
          </a:xfrm>
          <a:prstGeom prst="rect">
            <a:avLst/>
          </a:prstGeom>
          <a:noFill/>
        </p:spPr>
        <p:txBody>
          <a:bodyPr wrap="square" rtlCol="0">
            <a:spAutoFit/>
          </a:bodyPr>
          <a:lstStyle/>
          <a:p>
            <a:pPr>
              <a:spcAft>
                <a:spcPts val="600"/>
              </a:spcAft>
            </a:pPr>
            <a:r>
              <a:rPr lang="en-GB" sz="1600" b="1" dirty="0">
                <a:solidFill>
                  <a:prstClr val="black"/>
                </a:solidFill>
                <a:latin typeface="Arial" panose="020B0604020202020204" pitchFamily="34" charset="0"/>
                <a:cs typeface="Arial" panose="020B0604020202020204" pitchFamily="34" charset="0"/>
              </a:rPr>
              <a:t>2012-13</a:t>
            </a:r>
          </a:p>
          <a:p>
            <a:pPr>
              <a:spcAft>
                <a:spcPts val="600"/>
              </a:spcAft>
            </a:pPr>
            <a:r>
              <a:rPr lang="en-GB" sz="1600" b="1" dirty="0">
                <a:solidFill>
                  <a:srgbClr val="4BACC6">
                    <a:lumMod val="50000"/>
                  </a:srgbClr>
                </a:solidFill>
                <a:latin typeface="Arial" panose="020B0604020202020204" pitchFamily="34" charset="0"/>
                <a:cs typeface="Arial" panose="020B0604020202020204" pitchFamily="34" charset="0"/>
              </a:rPr>
              <a:t>Submissions</a:t>
            </a:r>
          </a:p>
          <a:p>
            <a:r>
              <a:rPr lang="en-GB" sz="1600" dirty="0">
                <a:solidFill>
                  <a:srgbClr val="626262"/>
                </a:solidFill>
                <a:latin typeface="Arial" panose="020B0604020202020204" pitchFamily="34" charset="0"/>
                <a:cs typeface="Arial" panose="020B0604020202020204" pitchFamily="34" charset="0"/>
              </a:rPr>
              <a:t>Universities made submissions in whichever subjects they chose to.</a:t>
            </a:r>
          </a:p>
        </p:txBody>
      </p:sp>
      <p:sp>
        <p:nvSpPr>
          <p:cNvPr id="15" name="TextBox 14"/>
          <p:cNvSpPr txBox="1"/>
          <p:nvPr/>
        </p:nvSpPr>
        <p:spPr>
          <a:xfrm>
            <a:off x="7096132" y="3829609"/>
            <a:ext cx="2071702" cy="2031325"/>
          </a:xfrm>
          <a:prstGeom prst="rect">
            <a:avLst/>
          </a:prstGeom>
          <a:noFill/>
        </p:spPr>
        <p:txBody>
          <a:bodyPr wrap="square" rtlCol="0">
            <a:spAutoFit/>
          </a:bodyPr>
          <a:lstStyle/>
          <a:p>
            <a:pPr>
              <a:spcAft>
                <a:spcPts val="600"/>
              </a:spcAft>
            </a:pPr>
            <a:r>
              <a:rPr lang="en-GB" b="1" dirty="0">
                <a:solidFill>
                  <a:prstClr val="black"/>
                </a:solidFill>
              </a:rPr>
              <a:t>2014</a:t>
            </a:r>
          </a:p>
          <a:p>
            <a:pPr>
              <a:spcAft>
                <a:spcPts val="600"/>
              </a:spcAft>
            </a:pPr>
            <a:r>
              <a:rPr lang="en-GB" b="1" dirty="0">
                <a:solidFill>
                  <a:srgbClr val="4BACC6">
                    <a:lumMod val="50000"/>
                  </a:srgbClr>
                </a:solidFill>
              </a:rPr>
              <a:t>Assessment</a:t>
            </a:r>
          </a:p>
          <a:p>
            <a:r>
              <a:rPr lang="en-GB" sz="1600" dirty="0">
                <a:solidFill>
                  <a:srgbClr val="626262"/>
                </a:solidFill>
                <a:latin typeface="Arial" panose="020B0604020202020204" pitchFamily="34" charset="0"/>
                <a:cs typeface="Arial" panose="020B0604020202020204" pitchFamily="34" charset="0"/>
              </a:rPr>
              <a:t>36 expert panels reviewed the submissions, guided by the 4 main panels.</a:t>
            </a:r>
          </a:p>
        </p:txBody>
      </p:sp>
      <p:graphicFrame>
        <p:nvGraphicFramePr>
          <p:cNvPr id="16" name="Table 15"/>
          <p:cNvGraphicFramePr>
            <a:graphicFrameLocks noGrp="1"/>
          </p:cNvGraphicFramePr>
          <p:nvPr>
            <p:extLst>
              <p:ext uri="{D42A27DB-BD31-4B8C-83A1-F6EECF244321}">
                <p14:modId xmlns:p14="http://schemas.microsoft.com/office/powerpoint/2010/main" val="1079707505"/>
              </p:ext>
            </p:extLst>
          </p:nvPr>
        </p:nvGraphicFramePr>
        <p:xfrm>
          <a:off x="5453058" y="1357297"/>
          <a:ext cx="4714908" cy="2246768"/>
        </p:xfrm>
        <a:graphic>
          <a:graphicData uri="http://schemas.openxmlformats.org/drawingml/2006/table">
            <a:tbl>
              <a:tblPr firstRow="1" bandRow="1">
                <a:tableStyleId>{5FD0F851-EC5A-4D38-B0AD-8093EC10F338}</a:tableStyleId>
              </a:tblPr>
              <a:tblGrid>
                <a:gridCol w="4714908">
                  <a:extLst>
                    <a:ext uri="{9D8B030D-6E8A-4147-A177-3AD203B41FA5}">
                      <a16:colId xmlns:a16="http://schemas.microsoft.com/office/drawing/2014/main" val="20000"/>
                    </a:ext>
                  </a:extLst>
                </a:gridCol>
              </a:tblGrid>
              <a:tr h="5616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4">
                              <a:lumMod val="50000"/>
                            </a:schemeClr>
                          </a:solidFill>
                        </a:rPr>
                        <a:t>Main Panel A: </a:t>
                      </a:r>
                      <a:r>
                        <a:rPr lang="en-GB" b="1" dirty="0">
                          <a:solidFill>
                            <a:schemeClr val="accent4">
                              <a:lumMod val="50000"/>
                            </a:schemeClr>
                          </a:solidFill>
                        </a:rPr>
                        <a:t>Medical and life sciences</a:t>
                      </a:r>
                    </a:p>
                  </a:txBody>
                  <a:tcPr anchor="ct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61692">
                <a:tc>
                  <a:txBody>
                    <a:bodyPr/>
                    <a:lstStyle/>
                    <a:p>
                      <a:r>
                        <a:rPr lang="en-GB" b="0" dirty="0">
                          <a:solidFill>
                            <a:schemeClr val="accent4">
                              <a:lumMod val="50000"/>
                            </a:schemeClr>
                          </a:solidFill>
                        </a:rPr>
                        <a:t>Main Panel B: </a:t>
                      </a:r>
                      <a:r>
                        <a:rPr lang="en-GB" b="1" dirty="0">
                          <a:solidFill>
                            <a:schemeClr val="accent4">
                              <a:lumMod val="50000"/>
                            </a:schemeClr>
                          </a:solidFill>
                        </a:rPr>
                        <a:t>Physical sciences and engineering</a:t>
                      </a:r>
                    </a:p>
                  </a:txBody>
                  <a:tcPr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16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4">
                              <a:lumMod val="50000"/>
                            </a:schemeClr>
                          </a:solidFill>
                        </a:rPr>
                        <a:t>Main panel C: </a:t>
                      </a:r>
                      <a:r>
                        <a:rPr lang="en-GB" b="1" dirty="0">
                          <a:solidFill>
                            <a:schemeClr val="accent4">
                              <a:lumMod val="50000"/>
                            </a:schemeClr>
                          </a:solidFill>
                        </a:rPr>
                        <a:t>Social sciences</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16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4">
                              <a:lumMod val="50000"/>
                            </a:schemeClr>
                          </a:solidFill>
                        </a:rPr>
                        <a:t>Main Panel D: </a:t>
                      </a:r>
                      <a:r>
                        <a:rPr lang="en-GB" b="1" dirty="0">
                          <a:solidFill>
                            <a:schemeClr val="accent4">
                              <a:lumMod val="50000"/>
                            </a:schemeClr>
                          </a:solidFill>
                        </a:rPr>
                        <a:t>Arts and humanities</a:t>
                      </a:r>
                    </a:p>
                  </a:txBody>
                  <a:tcPr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73652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F2014 logo.jpg"/>
          <p:cNvPicPr>
            <a:picLocks noChangeAspect="1"/>
          </p:cNvPicPr>
          <p:nvPr/>
        </p:nvPicPr>
        <p:blipFill>
          <a:blip r:embed="rId3" cstate="print"/>
          <a:stretch>
            <a:fillRect/>
          </a:stretch>
        </p:blipFill>
        <p:spPr>
          <a:xfrm>
            <a:off x="10097351" y="6189153"/>
            <a:ext cx="1818928" cy="428210"/>
          </a:xfrm>
          <a:prstGeom prst="rect">
            <a:avLst/>
          </a:prstGeom>
        </p:spPr>
      </p:pic>
      <p:sp>
        <p:nvSpPr>
          <p:cNvPr id="13" name="Rounded Rectangle 12"/>
          <p:cNvSpPr/>
          <p:nvPr/>
        </p:nvSpPr>
        <p:spPr>
          <a:xfrm>
            <a:off x="2975980" y="6250078"/>
            <a:ext cx="7033990" cy="360000"/>
          </a:xfrm>
          <a:prstGeom prst="roundRect">
            <a:avLst/>
          </a:prstGeom>
          <a:solidFill>
            <a:srgbClr val="00788A"/>
          </a:solidFill>
          <a:ln>
            <a:solidFill>
              <a:srgbClr val="007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250"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solidFill>
                <a:prstClr val="black"/>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5980" y="427922"/>
            <a:ext cx="7033990" cy="5521358"/>
          </a:xfrm>
          <a:prstGeom prst="rect">
            <a:avLst/>
          </a:prstGeom>
        </p:spPr>
      </p:pic>
    </p:spTree>
    <p:extLst>
      <p:ext uri="{BB962C8B-B14F-4D97-AF65-F5344CB8AC3E}">
        <p14:creationId xmlns:p14="http://schemas.microsoft.com/office/powerpoint/2010/main" val="3028772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5E5CDD-B9BC-4E66-B97D-E99C3ABD7AE9}"/>
              </a:ext>
            </a:extLst>
          </p:cNvPr>
          <p:cNvPicPr>
            <a:picLocks noChangeAspect="1"/>
          </p:cNvPicPr>
          <p:nvPr/>
        </p:nvPicPr>
        <p:blipFill>
          <a:blip r:embed="rId3"/>
          <a:stretch>
            <a:fillRect/>
          </a:stretch>
        </p:blipFill>
        <p:spPr>
          <a:xfrm>
            <a:off x="2266682" y="978794"/>
            <a:ext cx="8434586" cy="4874654"/>
          </a:xfrm>
          <a:prstGeom prst="rect">
            <a:avLst/>
          </a:prstGeom>
        </p:spPr>
      </p:pic>
    </p:spTree>
    <p:extLst>
      <p:ext uri="{BB962C8B-B14F-4D97-AF65-F5344CB8AC3E}">
        <p14:creationId xmlns:p14="http://schemas.microsoft.com/office/powerpoint/2010/main" val="1243358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a:xfrm>
            <a:off x="2854896" y="585688"/>
            <a:ext cx="7921625" cy="827088"/>
          </a:xfrm>
        </p:spPr>
        <p:txBody>
          <a:bodyPr/>
          <a:lstStyle/>
          <a:p>
            <a:pPr>
              <a:lnSpc>
                <a:spcPts val="3800"/>
              </a:lnSpc>
            </a:pPr>
            <a:r>
              <a:rPr lang="en-GB" sz="3400" dirty="0">
                <a:solidFill>
                  <a:srgbClr val="00788A"/>
                </a:solidFill>
              </a:rPr>
              <a:t>The assessment framework</a:t>
            </a:r>
            <a:endParaRPr lang="en-US" sz="3400" dirty="0">
              <a:solidFill>
                <a:srgbClr val="00788A"/>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31796607"/>
              </p:ext>
            </p:extLst>
          </p:nvPr>
        </p:nvGraphicFramePr>
        <p:xfrm>
          <a:off x="2135561" y="1268760"/>
          <a:ext cx="7921625"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2" name="Picture 8" descr="REF2014 logo.jpg"/>
          <p:cNvPicPr>
            <a:picLocks noChangeAspect="1"/>
          </p:cNvPicPr>
          <p:nvPr/>
        </p:nvPicPr>
        <p:blipFill>
          <a:blip r:embed="rId7" cstate="print"/>
          <a:srcRect/>
          <a:stretch>
            <a:fillRect/>
          </a:stretch>
        </p:blipFill>
        <p:spPr bwMode="auto">
          <a:xfrm>
            <a:off x="9228697" y="6226175"/>
            <a:ext cx="1817688" cy="428625"/>
          </a:xfrm>
          <a:prstGeom prst="rect">
            <a:avLst/>
          </a:prstGeom>
          <a:noFill/>
          <a:ln w="9525">
            <a:noFill/>
            <a:miter lim="800000"/>
            <a:headEnd/>
            <a:tailEnd/>
          </a:ln>
        </p:spPr>
      </p:pic>
      <p:sp>
        <p:nvSpPr>
          <p:cNvPr id="10" name="Rounded Rectangle 9"/>
          <p:cNvSpPr/>
          <p:nvPr/>
        </p:nvSpPr>
        <p:spPr>
          <a:xfrm>
            <a:off x="2135561" y="6294438"/>
            <a:ext cx="7034213" cy="360362"/>
          </a:xfrm>
          <a:prstGeom prst="roundRect">
            <a:avLst/>
          </a:prstGeom>
          <a:solidFill>
            <a:srgbClr val="00788A"/>
          </a:solidFill>
          <a:ln>
            <a:solidFill>
              <a:srgbClr val="0078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srgbClr val="FFFFFF"/>
              </a:solidFill>
            </a:endParaRPr>
          </a:p>
        </p:txBody>
      </p:sp>
      <p:sp>
        <p:nvSpPr>
          <p:cNvPr id="12294" name="Oval 46"/>
          <p:cNvSpPr>
            <a:spLocks noChangeArrowheads="1"/>
          </p:cNvSpPr>
          <p:nvPr/>
        </p:nvSpPr>
        <p:spPr bwMode="auto">
          <a:xfrm>
            <a:off x="2838451" y="5157789"/>
            <a:ext cx="1096963" cy="974725"/>
          </a:xfrm>
          <a:prstGeom prst="ellipse">
            <a:avLst/>
          </a:prstGeom>
          <a:solidFill>
            <a:srgbClr val="00788A"/>
          </a:solidFill>
          <a:ln w="9525">
            <a:solidFill>
              <a:schemeClr val="tx1"/>
            </a:solidFill>
            <a:round/>
            <a:headEnd/>
            <a:tailEnd/>
          </a:ln>
        </p:spPr>
        <p:txBody>
          <a:bodyPr wrap="none" anchor="ctr"/>
          <a:lstStyle/>
          <a:p>
            <a:pPr algn="ctr" fontAlgn="base">
              <a:spcBef>
                <a:spcPct val="0"/>
              </a:spcBef>
              <a:spcAft>
                <a:spcPct val="0"/>
              </a:spcAft>
            </a:pPr>
            <a:r>
              <a:rPr lang="en-GB" sz="2400" b="1" dirty="0">
                <a:solidFill>
                  <a:srgbClr val="000000"/>
                </a:solidFill>
                <a:cs typeface="Arial" charset="0"/>
              </a:rPr>
              <a:t>65%</a:t>
            </a:r>
          </a:p>
        </p:txBody>
      </p:sp>
      <p:sp>
        <p:nvSpPr>
          <p:cNvPr id="12295" name="Oval 91"/>
          <p:cNvSpPr>
            <a:spLocks noChangeArrowheads="1"/>
          </p:cNvSpPr>
          <p:nvPr/>
        </p:nvSpPr>
        <p:spPr bwMode="auto">
          <a:xfrm>
            <a:off x="5511801" y="5164139"/>
            <a:ext cx="1084263" cy="974725"/>
          </a:xfrm>
          <a:prstGeom prst="ellipse">
            <a:avLst/>
          </a:prstGeom>
          <a:solidFill>
            <a:srgbClr val="00788A"/>
          </a:solidFill>
          <a:ln w="9525">
            <a:solidFill>
              <a:schemeClr val="tx1"/>
            </a:solidFill>
            <a:round/>
            <a:headEnd/>
            <a:tailEnd/>
          </a:ln>
        </p:spPr>
        <p:txBody>
          <a:bodyPr wrap="none" anchor="ctr"/>
          <a:lstStyle/>
          <a:p>
            <a:pPr algn="ctr" fontAlgn="base">
              <a:spcBef>
                <a:spcPct val="0"/>
              </a:spcBef>
              <a:spcAft>
                <a:spcPct val="0"/>
              </a:spcAft>
            </a:pPr>
            <a:r>
              <a:rPr lang="en-GB" sz="2400" b="1" dirty="0">
                <a:solidFill>
                  <a:srgbClr val="000000"/>
                </a:solidFill>
                <a:cs typeface="Arial" charset="0"/>
              </a:rPr>
              <a:t>20%</a:t>
            </a:r>
          </a:p>
        </p:txBody>
      </p:sp>
      <p:sp>
        <p:nvSpPr>
          <p:cNvPr id="12296" name="Oval 92"/>
          <p:cNvSpPr>
            <a:spLocks noChangeArrowheads="1"/>
          </p:cNvSpPr>
          <p:nvPr/>
        </p:nvSpPr>
        <p:spPr bwMode="auto">
          <a:xfrm>
            <a:off x="8256589" y="5157789"/>
            <a:ext cx="1082675" cy="974725"/>
          </a:xfrm>
          <a:prstGeom prst="ellipse">
            <a:avLst/>
          </a:prstGeom>
          <a:solidFill>
            <a:srgbClr val="00788A"/>
          </a:solidFill>
          <a:ln w="9525">
            <a:solidFill>
              <a:schemeClr val="tx1"/>
            </a:solidFill>
            <a:round/>
            <a:headEnd/>
            <a:tailEnd/>
          </a:ln>
        </p:spPr>
        <p:txBody>
          <a:bodyPr wrap="none" anchor="ctr"/>
          <a:lstStyle/>
          <a:p>
            <a:pPr algn="ctr" fontAlgn="base">
              <a:spcBef>
                <a:spcPct val="0"/>
              </a:spcBef>
              <a:spcAft>
                <a:spcPct val="0"/>
              </a:spcAft>
            </a:pPr>
            <a:r>
              <a:rPr lang="en-GB" sz="2400" b="1" dirty="0">
                <a:solidFill>
                  <a:srgbClr val="000000"/>
                </a:solidFill>
                <a:cs typeface="Arial" charset="0"/>
              </a:rPr>
              <a:t>15%</a:t>
            </a:r>
          </a:p>
        </p:txBody>
      </p:sp>
      <p:sp>
        <p:nvSpPr>
          <p:cNvPr id="11" name="Rectangle 10"/>
          <p:cNvSpPr/>
          <p:nvPr/>
        </p:nvSpPr>
        <p:spPr>
          <a:xfrm>
            <a:off x="1775520" y="188641"/>
            <a:ext cx="1452642" cy="461665"/>
          </a:xfrm>
          <a:prstGeom prst="rect">
            <a:avLst/>
          </a:prstGeom>
        </p:spPr>
        <p:txBody>
          <a:bodyPr wrap="none">
            <a:spAutoFit/>
          </a:bodyPr>
          <a:lstStyle/>
          <a:p>
            <a:pPr fontAlgn="base">
              <a:spcBef>
                <a:spcPct val="0"/>
              </a:spcBef>
              <a:spcAft>
                <a:spcPct val="0"/>
              </a:spcAft>
            </a:pPr>
            <a:r>
              <a:rPr lang="en-GB" sz="2400" dirty="0">
                <a:solidFill>
                  <a:srgbClr val="DAEDEF">
                    <a:lumMod val="75000"/>
                  </a:srgbClr>
                </a:solidFill>
              </a:rPr>
              <a:t>Overview: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427465" y="1401194"/>
            <a:ext cx="10719460" cy="1938992"/>
          </a:xfrm>
          <a:prstGeom prst="rect">
            <a:avLst/>
          </a:prstGeom>
        </p:spPr>
        <p:txBody>
          <a:bodyPr wrap="square">
            <a:spAutoFit/>
          </a:bodyPr>
          <a:lstStyle/>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The challenge from the UK government</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The economic context – </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Issues to consider in the international context </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The universities and academics response</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Progress</a:t>
            </a: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345182"/>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Outline</a:t>
            </a:r>
          </a:p>
        </p:txBody>
      </p:sp>
    </p:spTree>
    <p:extLst>
      <p:ext uri="{BB962C8B-B14F-4D97-AF65-F5344CB8AC3E}">
        <p14:creationId xmlns:p14="http://schemas.microsoft.com/office/powerpoint/2010/main" val="4180082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title"/>
          </p:nvPr>
        </p:nvSpPr>
        <p:spPr>
          <a:xfrm>
            <a:off x="2855640" y="585688"/>
            <a:ext cx="6794524" cy="827088"/>
          </a:xfrm>
        </p:spPr>
        <p:txBody>
          <a:bodyPr/>
          <a:lstStyle/>
          <a:p>
            <a:pPr>
              <a:lnSpc>
                <a:spcPts val="3800"/>
              </a:lnSpc>
            </a:pPr>
            <a:r>
              <a:rPr lang="en-GB" sz="3400" dirty="0">
                <a:solidFill>
                  <a:srgbClr val="00788A"/>
                </a:solidFill>
              </a:rPr>
              <a:t>Timetable </a:t>
            </a:r>
            <a:endParaRPr lang="en-US" sz="3400" dirty="0">
              <a:solidFill>
                <a:srgbClr val="00788A"/>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877945283"/>
              </p:ext>
            </p:extLst>
          </p:nvPr>
        </p:nvGraphicFramePr>
        <p:xfrm>
          <a:off x="1981200" y="1196754"/>
          <a:ext cx="8229600" cy="4663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8" name="Picture 8" descr="REF2014 logo.jpg"/>
          <p:cNvPicPr>
            <a:picLocks noChangeAspect="1"/>
          </p:cNvPicPr>
          <p:nvPr/>
        </p:nvPicPr>
        <p:blipFill>
          <a:blip r:embed="rId7" cstate="print"/>
          <a:srcRect/>
          <a:stretch>
            <a:fillRect/>
          </a:stretch>
        </p:blipFill>
        <p:spPr bwMode="auto">
          <a:xfrm>
            <a:off x="9415440" y="5917082"/>
            <a:ext cx="1817688" cy="428625"/>
          </a:xfrm>
          <a:prstGeom prst="rect">
            <a:avLst/>
          </a:prstGeom>
          <a:noFill/>
          <a:ln w="9525">
            <a:noFill/>
            <a:miter lim="800000"/>
            <a:headEnd/>
            <a:tailEnd/>
          </a:ln>
        </p:spPr>
      </p:pic>
      <p:sp>
        <p:nvSpPr>
          <p:cNvPr id="10" name="Rounded Rectangle 9"/>
          <p:cNvSpPr/>
          <p:nvPr/>
        </p:nvSpPr>
        <p:spPr>
          <a:xfrm>
            <a:off x="2320479" y="5985345"/>
            <a:ext cx="7034213" cy="360362"/>
          </a:xfrm>
          <a:prstGeom prst="roundRect">
            <a:avLst/>
          </a:prstGeom>
          <a:solidFill>
            <a:srgbClr val="00788A"/>
          </a:solidFill>
          <a:ln>
            <a:solidFill>
              <a:srgbClr val="0078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srgbClr val="FFFFFF"/>
              </a:solidFill>
            </a:endParaRPr>
          </a:p>
        </p:txBody>
      </p:sp>
      <p:sp>
        <p:nvSpPr>
          <p:cNvPr id="6" name="Rectangle 5"/>
          <p:cNvSpPr/>
          <p:nvPr/>
        </p:nvSpPr>
        <p:spPr>
          <a:xfrm>
            <a:off x="1775520" y="188641"/>
            <a:ext cx="1452642" cy="461665"/>
          </a:xfrm>
          <a:prstGeom prst="rect">
            <a:avLst/>
          </a:prstGeom>
        </p:spPr>
        <p:txBody>
          <a:bodyPr wrap="none">
            <a:spAutoFit/>
          </a:bodyPr>
          <a:lstStyle/>
          <a:p>
            <a:pPr fontAlgn="base">
              <a:spcBef>
                <a:spcPct val="0"/>
              </a:spcBef>
              <a:spcAft>
                <a:spcPct val="0"/>
              </a:spcAft>
            </a:pPr>
            <a:r>
              <a:rPr lang="en-GB" sz="2400" dirty="0">
                <a:solidFill>
                  <a:srgbClr val="DAEDEF">
                    <a:lumMod val="75000"/>
                  </a:srgbClr>
                </a:solidFill>
              </a:rPr>
              <a:t>Overview:</a:t>
            </a:r>
            <a:endParaRPr lang="en-GB" sz="2400" dirty="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38348" y="357166"/>
            <a:ext cx="8240880" cy="827088"/>
          </a:xfrm>
        </p:spPr>
        <p:txBody>
          <a:bodyPr>
            <a:normAutofit fontScale="90000"/>
          </a:bodyPr>
          <a:lstStyle/>
          <a:p>
            <a:pPr>
              <a:lnSpc>
                <a:spcPts val="3800"/>
              </a:lnSpc>
            </a:pPr>
            <a:r>
              <a:rPr lang="en-GB" sz="3400" dirty="0">
                <a:solidFill>
                  <a:srgbClr val="00788A"/>
                </a:solidFill>
              </a:rPr>
              <a:t>For the first time, REF has demonstrated the impact of UK research in all subjects</a:t>
            </a:r>
            <a:endParaRPr lang="en-US" sz="3400" dirty="0">
              <a:solidFill>
                <a:srgbClr val="00788A"/>
              </a:solidFill>
            </a:endParaRPr>
          </a:p>
        </p:txBody>
      </p:sp>
      <p:sp>
        <p:nvSpPr>
          <p:cNvPr id="16387" name="Rectangle 5"/>
          <p:cNvSpPr>
            <a:spLocks noChangeArrowheads="1"/>
          </p:cNvSpPr>
          <p:nvPr/>
        </p:nvSpPr>
        <p:spPr bwMode="auto">
          <a:xfrm>
            <a:off x="2524100" y="1500174"/>
            <a:ext cx="7215238" cy="5184576"/>
          </a:xfrm>
          <a:prstGeom prst="rect">
            <a:avLst/>
          </a:prstGeom>
          <a:noFill/>
          <a:ln w="9525">
            <a:noFill/>
            <a:miter lim="800000"/>
            <a:headEnd/>
            <a:tailEnd/>
          </a:ln>
        </p:spPr>
        <p:txBody>
          <a:bodyPr lIns="0" tIns="0" rIns="0" bIns="0"/>
          <a:lstStyle/>
          <a:p>
            <a:pPr marL="457200" indent="-457200">
              <a:lnSpc>
                <a:spcPts val="2800"/>
              </a:lnSpc>
              <a:spcAft>
                <a:spcPts val="600"/>
              </a:spcAft>
              <a:buSzPct val="140000"/>
              <a:buFont typeface="Arial" panose="020B0604020202020204" pitchFamily="34" charset="0"/>
              <a:buChar char="•"/>
            </a:pPr>
            <a:r>
              <a:rPr lang="en-GB" sz="2000" dirty="0">
                <a:solidFill>
                  <a:schemeClr val="accent4">
                    <a:lumMod val="50000"/>
                  </a:schemeClr>
                </a:solidFill>
                <a:latin typeface="Arial" panose="020B0604020202020204" pitchFamily="34" charset="0"/>
                <a:cs typeface="Arial" panose="020B0604020202020204" pitchFamily="34" charset="0"/>
              </a:rPr>
              <a:t>Over 250 research users judged the impacts, jointly with academic panel members. </a:t>
            </a:r>
          </a:p>
          <a:p>
            <a:pPr marL="457200" indent="-457200">
              <a:lnSpc>
                <a:spcPts val="2800"/>
              </a:lnSpc>
              <a:spcAft>
                <a:spcPts val="600"/>
              </a:spcAft>
              <a:buSzPct val="140000"/>
              <a:buFont typeface="Arial" panose="020B0604020202020204" pitchFamily="34" charset="0"/>
              <a:buChar char="•"/>
            </a:pPr>
            <a:r>
              <a:rPr lang="en-GB" sz="2000" b="1" dirty="0">
                <a:solidFill>
                  <a:schemeClr val="accent4">
                    <a:lumMod val="50000"/>
                  </a:schemeClr>
                </a:solidFill>
                <a:latin typeface="Arial" panose="020B0604020202020204" pitchFamily="34" charset="0"/>
                <a:cs typeface="Arial" panose="020B0604020202020204" pitchFamily="34" charset="0"/>
              </a:rPr>
              <a:t>44% </a:t>
            </a:r>
            <a:r>
              <a:rPr lang="en-GB" sz="2000" dirty="0">
                <a:solidFill>
                  <a:schemeClr val="accent4">
                    <a:lumMod val="50000"/>
                  </a:schemeClr>
                </a:solidFill>
                <a:latin typeface="Arial" panose="020B0604020202020204" pitchFamily="34" charset="0"/>
                <a:cs typeface="Arial" panose="020B0604020202020204" pitchFamily="34" charset="0"/>
              </a:rPr>
              <a:t>of impacts were judged outstanding (4*). A further </a:t>
            </a:r>
            <a:r>
              <a:rPr lang="en-GB" sz="2000" b="1" dirty="0">
                <a:solidFill>
                  <a:schemeClr val="accent4">
                    <a:lumMod val="50000"/>
                  </a:schemeClr>
                </a:solidFill>
                <a:latin typeface="Arial" panose="020B0604020202020204" pitchFamily="34" charset="0"/>
                <a:cs typeface="Arial" panose="020B0604020202020204" pitchFamily="34" charset="0"/>
              </a:rPr>
              <a:t>40% </a:t>
            </a:r>
            <a:r>
              <a:rPr lang="en-GB" sz="2000" dirty="0">
                <a:solidFill>
                  <a:schemeClr val="accent4">
                    <a:lumMod val="50000"/>
                  </a:schemeClr>
                </a:solidFill>
                <a:latin typeface="Arial" panose="020B0604020202020204" pitchFamily="34" charset="0"/>
                <a:cs typeface="Arial" panose="020B0604020202020204" pitchFamily="34" charset="0"/>
              </a:rPr>
              <a:t>were judged very considerable (3*).</a:t>
            </a:r>
          </a:p>
          <a:p>
            <a:pPr marL="457200" indent="-457200">
              <a:lnSpc>
                <a:spcPts val="2800"/>
              </a:lnSpc>
              <a:spcAft>
                <a:spcPts val="600"/>
              </a:spcAft>
              <a:buSzPct val="140000"/>
              <a:buFont typeface="Arial" panose="020B0604020202020204" pitchFamily="34" charset="0"/>
              <a:buChar char="•"/>
            </a:pPr>
            <a:r>
              <a:rPr lang="en-GB" sz="2000" dirty="0">
                <a:solidFill>
                  <a:schemeClr val="accent4">
                    <a:lumMod val="50000"/>
                  </a:schemeClr>
                </a:solidFill>
                <a:latin typeface="Arial" panose="020B0604020202020204" pitchFamily="34" charset="0"/>
                <a:cs typeface="Arial" panose="020B0604020202020204" pitchFamily="34" charset="0"/>
              </a:rPr>
              <a:t>Impressive impacts were found from research in all subjects. </a:t>
            </a:r>
          </a:p>
          <a:p>
            <a:pPr marL="457200" indent="-457200">
              <a:lnSpc>
                <a:spcPts val="2800"/>
              </a:lnSpc>
              <a:spcAft>
                <a:spcPts val="600"/>
              </a:spcAft>
              <a:buSzPct val="140000"/>
              <a:buFont typeface="Arial" panose="020B0604020202020204" pitchFamily="34" charset="0"/>
              <a:buChar char="•"/>
            </a:pPr>
            <a:r>
              <a:rPr lang="en-GB" sz="2000" dirty="0">
                <a:solidFill>
                  <a:schemeClr val="accent4">
                    <a:lumMod val="50000"/>
                  </a:schemeClr>
                </a:solidFill>
                <a:latin typeface="Arial" panose="020B0604020202020204" pitchFamily="34" charset="0"/>
                <a:cs typeface="Arial" panose="020B0604020202020204" pitchFamily="34" charset="0"/>
              </a:rPr>
              <a:t>REF shows many ways in which research has fuelled economic prosperity, influenced public policy and services, enhanced communities and civic society, enriched cultural life, improved health and wellbeing, and tackled environmental challenges.</a:t>
            </a:r>
          </a:p>
          <a:p>
            <a:pPr marL="457200" indent="-457200">
              <a:lnSpc>
                <a:spcPts val="2800"/>
              </a:lnSpc>
              <a:spcAft>
                <a:spcPts val="600"/>
              </a:spcAft>
              <a:buClr>
                <a:srgbClr val="00788A"/>
              </a:buClr>
              <a:buSzPct val="140000"/>
            </a:pPr>
            <a:endParaRPr lang="en-GB" sz="2000" dirty="0">
              <a:solidFill>
                <a:prstClr val="black"/>
              </a:solidFill>
            </a:endParaRPr>
          </a:p>
          <a:p>
            <a:pPr marL="914400" lvl="1" indent="-457200">
              <a:lnSpc>
                <a:spcPts val="2800"/>
              </a:lnSpc>
              <a:spcAft>
                <a:spcPts val="600"/>
              </a:spcAft>
              <a:buClr>
                <a:srgbClr val="00788A"/>
              </a:buClr>
              <a:buSzPct val="140000"/>
              <a:buFont typeface="Arial" panose="020B0604020202020204" pitchFamily="34" charset="0"/>
              <a:buChar char="•"/>
            </a:pPr>
            <a:endParaRPr lang="en-GB" dirty="0">
              <a:solidFill>
                <a:prstClr val="black"/>
              </a:solidFill>
            </a:endParaRPr>
          </a:p>
          <a:p>
            <a:pPr marL="914400" lvl="1" indent="-457200">
              <a:lnSpc>
                <a:spcPts val="2800"/>
              </a:lnSpc>
              <a:spcAft>
                <a:spcPts val="1400"/>
              </a:spcAft>
              <a:buClr>
                <a:srgbClr val="00788A"/>
              </a:buClr>
              <a:buSzPct val="140000"/>
              <a:buFont typeface="Arial" panose="020B0604020202020204" pitchFamily="34" charset="0"/>
              <a:buChar char="•"/>
            </a:pPr>
            <a:endParaRPr lang="en-GB" sz="2200" dirty="0">
              <a:solidFill>
                <a:prstClr val="black"/>
              </a:solidFill>
            </a:endParaRPr>
          </a:p>
          <a:p>
            <a:pPr marL="457200" indent="-457200">
              <a:lnSpc>
                <a:spcPts val="2800"/>
              </a:lnSpc>
              <a:spcAft>
                <a:spcPts val="1400"/>
              </a:spcAft>
              <a:buClr>
                <a:srgbClr val="00788A"/>
              </a:buClr>
              <a:buSzPct val="140000"/>
              <a:buFont typeface="Arial" panose="020B0604020202020204" pitchFamily="34" charset="0"/>
              <a:buChar char="•"/>
            </a:pPr>
            <a:endParaRPr lang="en-GB" sz="2200" dirty="0">
              <a:solidFill>
                <a:prstClr val="black"/>
              </a:solidFill>
            </a:endParaRPr>
          </a:p>
        </p:txBody>
      </p:sp>
      <p:pic>
        <p:nvPicPr>
          <p:cNvPr id="16388" name="Picture 11" descr="REF2014 logo.jpg"/>
          <p:cNvPicPr>
            <a:picLocks noChangeAspect="1"/>
          </p:cNvPicPr>
          <p:nvPr/>
        </p:nvPicPr>
        <p:blipFill>
          <a:blip r:embed="rId3" cstate="print"/>
          <a:srcRect/>
          <a:stretch>
            <a:fillRect/>
          </a:stretch>
        </p:blipFill>
        <p:spPr bwMode="auto">
          <a:xfrm>
            <a:off x="8547793" y="5797231"/>
            <a:ext cx="1817688" cy="428625"/>
          </a:xfrm>
          <a:prstGeom prst="rect">
            <a:avLst/>
          </a:prstGeom>
          <a:noFill/>
          <a:ln w="9525">
            <a:noFill/>
            <a:miter lim="800000"/>
            <a:headEnd/>
            <a:tailEnd/>
          </a:ln>
        </p:spPr>
      </p:pic>
      <p:sp>
        <p:nvSpPr>
          <p:cNvPr id="13" name="Rounded Rectangle 12"/>
          <p:cNvSpPr/>
          <p:nvPr/>
        </p:nvSpPr>
        <p:spPr>
          <a:xfrm>
            <a:off x="2351314" y="5903914"/>
            <a:ext cx="6121175" cy="360362"/>
          </a:xfrm>
          <a:prstGeom prst="roundRect">
            <a:avLst/>
          </a:prstGeom>
          <a:solidFill>
            <a:srgbClr val="00788A"/>
          </a:solidFill>
          <a:ln>
            <a:solidFill>
              <a:srgbClr val="0078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Tree>
    <p:extLst>
      <p:ext uri="{BB962C8B-B14F-4D97-AF65-F5344CB8AC3E}">
        <p14:creationId xmlns:p14="http://schemas.microsoft.com/office/powerpoint/2010/main" val="789511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Impact: Submissions</a:t>
            </a:r>
          </a:p>
          <a:p>
            <a:pPr defTabSz="912813" fontAlgn="base">
              <a:spcBef>
                <a:spcPct val="0"/>
              </a:spcBef>
              <a:spcAft>
                <a:spcPct val="0"/>
              </a:spcAft>
            </a:pPr>
            <a:endParaRPr lang="en-GB" sz="4000" dirty="0">
              <a:solidFill>
                <a:srgbClr val="1464BE"/>
              </a:solidFill>
              <a:latin typeface="Georgia" pitchFamily="18" charset="0"/>
            </a:endParaRPr>
          </a:p>
        </p:txBody>
      </p:sp>
      <p:graphicFrame>
        <p:nvGraphicFramePr>
          <p:cNvPr id="7" name="Diagram 6"/>
          <p:cNvGraphicFramePr/>
          <p:nvPr>
            <p:extLst>
              <p:ext uri="{D42A27DB-BD31-4B8C-83A1-F6EECF244321}">
                <p14:modId xmlns:p14="http://schemas.microsoft.com/office/powerpoint/2010/main" val="757715334"/>
              </p:ext>
            </p:extLst>
          </p:nvPr>
        </p:nvGraphicFramePr>
        <p:xfrm>
          <a:off x="2639616" y="1196752"/>
          <a:ext cx="7128792"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0181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Content Placeholder 2"/>
          <p:cNvSpPr txBox="1">
            <a:spLocks/>
          </p:cNvSpPr>
          <p:nvPr/>
        </p:nvSpPr>
        <p:spPr bwMode="auto">
          <a:xfrm>
            <a:off x="2135188" y="1484313"/>
            <a:ext cx="7848600" cy="4824412"/>
          </a:xfrm>
          <a:prstGeom prst="rect">
            <a:avLst/>
          </a:prstGeom>
          <a:noFill/>
          <a:ln w="9525">
            <a:noFill/>
            <a:miter lim="800000"/>
            <a:headEnd/>
            <a:tailEnd/>
          </a:ln>
        </p:spPr>
        <p:txBody>
          <a:bodyPr lIns="0" tIns="0" rIns="0" bIns="0"/>
          <a:lstStyle/>
          <a:p>
            <a:pPr marL="358775" lvl="1"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The unit’s approach to enabling impact from its research:</a:t>
            </a:r>
          </a:p>
          <a:p>
            <a:pPr marL="815975" lvl="2"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Context for the approach</a:t>
            </a:r>
          </a:p>
          <a:p>
            <a:pPr marL="815975" lvl="2"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The unit’s approach during 2008-2013</a:t>
            </a:r>
          </a:p>
          <a:p>
            <a:pPr marL="815975" lvl="2"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Strategy and plans for supporting impact</a:t>
            </a:r>
          </a:p>
          <a:p>
            <a:pPr marL="815975" lvl="2"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Relationship to the submitted case studies</a:t>
            </a:r>
          </a:p>
          <a:p>
            <a:pPr marL="358775" lvl="1"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Provided additional information and context for the case studies, and could take account of particular circumstances that may have constrained a unit’s selection of case studies</a:t>
            </a:r>
          </a:p>
          <a:p>
            <a:pPr marL="358775" lvl="1"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Assessed in terms of the extent to which the unit’s approach was conducive to achieving impact of ‘reach and significance’</a:t>
            </a:r>
          </a:p>
          <a:p>
            <a:pPr marL="358775" lvl="1" indent="-358775" defTabSz="912813" fontAlgn="base">
              <a:spcBef>
                <a:spcPct val="0"/>
              </a:spcBef>
              <a:spcAft>
                <a:spcPts val="1000"/>
              </a:spcAft>
              <a:buClr>
                <a:srgbClr val="1464BE"/>
              </a:buClr>
              <a:buFont typeface="Arial" charset="0"/>
              <a:buChar char="•"/>
            </a:pPr>
            <a:endParaRPr lang="en-US" sz="2200" dirty="0">
              <a:solidFill>
                <a:srgbClr val="000000"/>
              </a:solidFill>
              <a:latin typeface="Calibri" pitchFamily="34" charset="0"/>
            </a:endParaRPr>
          </a:p>
          <a:p>
            <a:pPr marL="358775" lvl="1" indent="-358775" defTabSz="912813" fontAlgn="base">
              <a:spcBef>
                <a:spcPct val="0"/>
              </a:spcBef>
              <a:spcAft>
                <a:spcPts val="1000"/>
              </a:spcAft>
              <a:buClr>
                <a:srgbClr val="1464BE"/>
              </a:buClr>
            </a:pPr>
            <a:endParaRPr lang="en-US" sz="2200" dirty="0">
              <a:solidFill>
                <a:srgbClr val="000000"/>
              </a:solidFill>
              <a:latin typeface="Calibri" pitchFamily="34" charset="0"/>
            </a:endParaRPr>
          </a:p>
          <a:p>
            <a:pPr marL="342900" indent="-342900" defTabSz="912813" fontAlgn="base">
              <a:spcBef>
                <a:spcPct val="20000"/>
              </a:spcBef>
              <a:spcAft>
                <a:spcPct val="0"/>
              </a:spcAft>
              <a:buClr>
                <a:srgbClr val="558ED5"/>
              </a:buClr>
            </a:pPr>
            <a:endParaRPr lang="en-GB" sz="2200" dirty="0">
              <a:solidFill>
                <a:srgbClr val="000000"/>
              </a:solidFill>
              <a:latin typeface="Calibri" pitchFamily="34" charset="0"/>
            </a:endParaRPr>
          </a:p>
        </p:txBody>
      </p:sp>
      <p:sp>
        <p:nvSpPr>
          <p:cNvPr id="209923"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Impact: Template (REF3a)</a:t>
            </a:r>
          </a:p>
        </p:txBody>
      </p:sp>
    </p:spTree>
    <p:extLst>
      <p:ext uri="{BB962C8B-B14F-4D97-AF65-F5344CB8AC3E}">
        <p14:creationId xmlns:p14="http://schemas.microsoft.com/office/powerpoint/2010/main" val="2243098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Content Placeholder 2"/>
          <p:cNvSpPr txBox="1">
            <a:spLocks/>
          </p:cNvSpPr>
          <p:nvPr/>
        </p:nvSpPr>
        <p:spPr bwMode="auto">
          <a:xfrm>
            <a:off x="2135188" y="1484313"/>
            <a:ext cx="7848600" cy="4824412"/>
          </a:xfrm>
          <a:prstGeom prst="rect">
            <a:avLst/>
          </a:prstGeom>
          <a:noFill/>
          <a:ln w="9525">
            <a:noFill/>
            <a:miter lim="800000"/>
            <a:headEnd/>
            <a:tailEnd/>
          </a:ln>
        </p:spPr>
        <p:txBody>
          <a:bodyPr lIns="0" tIns="0" rIns="0" bIns="0"/>
          <a:lstStyle/>
          <a:p>
            <a:pPr marL="358775" lvl="1"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In each case study, the impact described needed to:</a:t>
            </a:r>
          </a:p>
          <a:p>
            <a:pPr marL="815975" lvl="2"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Meet the REF definition of impact</a:t>
            </a:r>
          </a:p>
          <a:p>
            <a:pPr marL="815975" lvl="2"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Have occurred between 1 Jan 2008 and 31 July 2013 (could have be at any stage of maturity)</a:t>
            </a:r>
          </a:p>
          <a:p>
            <a:pPr marL="815975" lvl="2" indent="-358775" defTabSz="912813" fontAlgn="base">
              <a:spcBef>
                <a:spcPct val="0"/>
              </a:spcBef>
              <a:spcAft>
                <a:spcPts val="1000"/>
              </a:spcAft>
              <a:buFont typeface="Arial" charset="0"/>
              <a:buChar char="•"/>
            </a:pPr>
            <a:r>
              <a:rPr lang="en-US" sz="2000" b="1" dirty="0">
                <a:solidFill>
                  <a:schemeClr val="accent4">
                    <a:lumMod val="50000"/>
                  </a:schemeClr>
                </a:solidFill>
                <a:latin typeface="Arial" panose="020B0604020202020204" pitchFamily="34" charset="0"/>
                <a:cs typeface="Arial" panose="020B0604020202020204" pitchFamily="34" charset="0"/>
              </a:rPr>
              <a:t>Be underpinned by excellent research (at least 2* quality) produced by the submitting unit between 1 Jan 1993 to 31 Dec 2013</a:t>
            </a:r>
          </a:p>
          <a:p>
            <a:pPr marL="358775" lvl="1"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Submitted case studies needed </a:t>
            </a:r>
            <a:r>
              <a:rPr lang="en-US" sz="2000" b="1" dirty="0">
                <a:solidFill>
                  <a:schemeClr val="accent4">
                    <a:lumMod val="50000"/>
                  </a:schemeClr>
                </a:solidFill>
                <a:latin typeface="Arial" panose="020B0604020202020204" pitchFamily="34" charset="0"/>
                <a:cs typeface="Arial" panose="020B0604020202020204" pitchFamily="34" charset="0"/>
              </a:rPr>
              <a:t>not</a:t>
            </a:r>
            <a:r>
              <a:rPr lang="en-US" sz="2000" dirty="0">
                <a:solidFill>
                  <a:schemeClr val="accent4">
                    <a:lumMod val="50000"/>
                  </a:schemeClr>
                </a:solidFill>
                <a:latin typeface="Arial" panose="020B0604020202020204" pitchFamily="34" charset="0"/>
                <a:cs typeface="Arial" panose="020B0604020202020204" pitchFamily="34" charset="0"/>
              </a:rPr>
              <a:t> be representative of activity across the unit: pick the strongest examples</a:t>
            </a:r>
          </a:p>
          <a:p>
            <a:pPr marL="358775" lvl="1" indent="-358775" defTabSz="912813" fontAlgn="base">
              <a:spcBef>
                <a:spcPct val="0"/>
              </a:spcBef>
              <a:spcAft>
                <a:spcPts val="1000"/>
              </a:spcAft>
              <a:buClr>
                <a:srgbClr val="1464BE"/>
              </a:buClr>
              <a:buFont typeface="Arial" charset="0"/>
              <a:buChar char="•"/>
            </a:pPr>
            <a:endParaRPr lang="en-US" sz="2200" dirty="0">
              <a:solidFill>
                <a:srgbClr val="000000"/>
              </a:solidFill>
              <a:latin typeface="Calibri" pitchFamily="34" charset="0"/>
            </a:endParaRPr>
          </a:p>
          <a:p>
            <a:pPr marL="358775" lvl="1" indent="-358775" defTabSz="912813" fontAlgn="base">
              <a:spcBef>
                <a:spcPct val="0"/>
              </a:spcBef>
              <a:spcAft>
                <a:spcPts val="1000"/>
              </a:spcAft>
              <a:buClr>
                <a:srgbClr val="1464BE"/>
              </a:buClr>
            </a:pPr>
            <a:endParaRPr lang="en-US" sz="2200" dirty="0">
              <a:solidFill>
                <a:srgbClr val="000000"/>
              </a:solidFill>
              <a:latin typeface="Calibri" pitchFamily="34" charset="0"/>
            </a:endParaRPr>
          </a:p>
          <a:p>
            <a:pPr marL="342900" indent="-342900" defTabSz="912813" fontAlgn="base">
              <a:spcBef>
                <a:spcPct val="20000"/>
              </a:spcBef>
              <a:spcAft>
                <a:spcPct val="0"/>
              </a:spcAft>
              <a:buClr>
                <a:srgbClr val="558ED5"/>
              </a:buClr>
            </a:pPr>
            <a:endParaRPr lang="en-GB" sz="2200" dirty="0">
              <a:solidFill>
                <a:srgbClr val="000000"/>
              </a:solidFill>
              <a:latin typeface="Calibri" pitchFamily="34" charset="0"/>
            </a:endParaRPr>
          </a:p>
        </p:txBody>
      </p:sp>
      <p:sp>
        <p:nvSpPr>
          <p:cNvPr id="211971"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Impact: Case studies (REF3b)</a:t>
            </a:r>
          </a:p>
        </p:txBody>
      </p:sp>
    </p:spTree>
    <p:extLst>
      <p:ext uri="{BB962C8B-B14F-4D97-AF65-F5344CB8AC3E}">
        <p14:creationId xmlns:p14="http://schemas.microsoft.com/office/powerpoint/2010/main" val="3068263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Content Placeholder 2"/>
          <p:cNvSpPr txBox="1">
            <a:spLocks/>
          </p:cNvSpPr>
          <p:nvPr/>
        </p:nvSpPr>
        <p:spPr bwMode="auto">
          <a:xfrm>
            <a:off x="2135188" y="1484313"/>
            <a:ext cx="7848600" cy="4824412"/>
          </a:xfrm>
          <a:prstGeom prst="rect">
            <a:avLst/>
          </a:prstGeom>
          <a:noFill/>
          <a:ln w="9525">
            <a:noFill/>
            <a:miter lim="800000"/>
            <a:headEnd/>
            <a:tailEnd/>
          </a:ln>
        </p:spPr>
        <p:txBody>
          <a:bodyPr lIns="0" tIns="0" rIns="0" bIns="0"/>
          <a:lstStyle/>
          <a:p>
            <a:pPr marL="358775" lvl="1"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Each case study was limited to 4 pages and must have:</a:t>
            </a:r>
          </a:p>
          <a:p>
            <a:pPr marL="815975" lvl="2"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Described the underpinning research produced by the submitting unit</a:t>
            </a:r>
          </a:p>
          <a:p>
            <a:pPr marL="815975" lvl="2"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Referenced one or more key outputs and provide evidence of the quality of the research</a:t>
            </a:r>
          </a:p>
          <a:p>
            <a:pPr marL="815975" lvl="2"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Explained how the research made a ‘material and distinct’ contribution to the impact (there are many ways in which this may have taken place)</a:t>
            </a:r>
          </a:p>
          <a:p>
            <a:pPr marL="815975" lvl="2"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Explained and provided appropriate evidence of the nature and extent of the impact: Who / what was affected? How were they affected? When?</a:t>
            </a:r>
          </a:p>
          <a:p>
            <a:pPr marL="815975" lvl="2" indent="-358775" defTabSz="912813" fontAlgn="base">
              <a:spcBef>
                <a:spcPct val="0"/>
              </a:spcBef>
              <a:spcAft>
                <a:spcPts val="1000"/>
              </a:spcAft>
              <a:buFont typeface="Arial" charset="0"/>
              <a:buChar char="•"/>
            </a:pPr>
            <a:r>
              <a:rPr lang="en-US" sz="2000" dirty="0">
                <a:solidFill>
                  <a:schemeClr val="accent4">
                    <a:lumMod val="50000"/>
                  </a:schemeClr>
                </a:solidFill>
                <a:latin typeface="Arial" panose="020B0604020202020204" pitchFamily="34" charset="0"/>
                <a:cs typeface="Arial" panose="020B0604020202020204" pitchFamily="34" charset="0"/>
              </a:rPr>
              <a:t>Provide independent sources that could have been used to verify claims about the impact (on a sample audit basis</a:t>
            </a:r>
            <a:r>
              <a:rPr lang="en-US" sz="2200" dirty="0">
                <a:solidFill>
                  <a:schemeClr val="accent4">
                    <a:lumMod val="50000"/>
                  </a:schemeClr>
                </a:solidFill>
                <a:latin typeface="Arial" panose="020B0604020202020204" pitchFamily="34" charset="0"/>
                <a:cs typeface="Arial" panose="020B0604020202020204" pitchFamily="34" charset="0"/>
              </a:rPr>
              <a:t>)</a:t>
            </a:r>
          </a:p>
          <a:p>
            <a:pPr marL="358775" lvl="1" indent="-358775" defTabSz="912813" fontAlgn="base">
              <a:spcBef>
                <a:spcPct val="0"/>
              </a:spcBef>
              <a:spcAft>
                <a:spcPts val="1000"/>
              </a:spcAft>
              <a:buClr>
                <a:srgbClr val="1464BE"/>
              </a:buClr>
              <a:buFont typeface="Arial" charset="0"/>
              <a:buChar char="•"/>
            </a:pPr>
            <a:endParaRPr lang="en-US" sz="2200" dirty="0">
              <a:solidFill>
                <a:srgbClr val="000000"/>
              </a:solidFill>
              <a:latin typeface="Calibri" pitchFamily="34" charset="0"/>
            </a:endParaRPr>
          </a:p>
          <a:p>
            <a:pPr marL="358775" lvl="1" indent="-358775" defTabSz="912813" fontAlgn="base">
              <a:spcBef>
                <a:spcPct val="0"/>
              </a:spcBef>
              <a:spcAft>
                <a:spcPts val="1000"/>
              </a:spcAft>
              <a:buClr>
                <a:srgbClr val="1464BE"/>
              </a:buClr>
            </a:pPr>
            <a:endParaRPr lang="en-US" sz="2200" dirty="0">
              <a:solidFill>
                <a:srgbClr val="000000"/>
              </a:solidFill>
              <a:latin typeface="Calibri" pitchFamily="34" charset="0"/>
            </a:endParaRPr>
          </a:p>
          <a:p>
            <a:pPr marL="342900" indent="-342900" defTabSz="912813" fontAlgn="base">
              <a:spcBef>
                <a:spcPct val="20000"/>
              </a:spcBef>
              <a:spcAft>
                <a:spcPct val="0"/>
              </a:spcAft>
              <a:buClr>
                <a:srgbClr val="558ED5"/>
              </a:buClr>
            </a:pPr>
            <a:endParaRPr lang="en-GB" sz="2200" dirty="0">
              <a:solidFill>
                <a:srgbClr val="000000"/>
              </a:solidFill>
              <a:latin typeface="Calibri" pitchFamily="34" charset="0"/>
            </a:endParaRPr>
          </a:p>
        </p:txBody>
      </p:sp>
      <p:sp>
        <p:nvSpPr>
          <p:cNvPr id="211971"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Impact: Case studies (REF3b)</a:t>
            </a:r>
          </a:p>
        </p:txBody>
      </p:sp>
    </p:spTree>
    <p:extLst>
      <p:ext uri="{BB962C8B-B14F-4D97-AF65-F5344CB8AC3E}">
        <p14:creationId xmlns:p14="http://schemas.microsoft.com/office/powerpoint/2010/main" val="596240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135189" y="1484313"/>
            <a:ext cx="7921625" cy="2665412"/>
          </a:xfrm>
          <a:prstGeom prst="rect">
            <a:avLst/>
          </a:prstGeom>
          <a:noFill/>
          <a:ln w="9525">
            <a:noFill/>
            <a:miter lim="800000"/>
            <a:headEnd/>
            <a:tailEnd/>
          </a:ln>
        </p:spPr>
        <p:txBody>
          <a:bodyPr lIns="0" tIns="0" rIns="0" bIns="0"/>
          <a:lstStyle/>
          <a:p>
            <a:pPr marL="360363" indent="-360363" fontAlgn="base">
              <a:spcBef>
                <a:spcPct val="0"/>
              </a:spcBef>
              <a:spcAft>
                <a:spcPts val="1000"/>
              </a:spcAft>
              <a:buClr>
                <a:schemeClr val="accent4">
                  <a:lumMod val="50000"/>
                </a:schemeClr>
              </a:buClr>
              <a:buFont typeface="Arial" charset="0"/>
              <a:buChar char="•"/>
              <a:defRPr/>
            </a:pPr>
            <a:r>
              <a:rPr lang="en-GB" sz="2000" dirty="0">
                <a:solidFill>
                  <a:prstClr val="black"/>
                </a:solidFill>
                <a:latin typeface="Arial" panose="020B0604020202020204" pitchFamily="34" charset="0"/>
                <a:cs typeface="Arial" panose="020B0604020202020204" pitchFamily="34" charset="0"/>
              </a:rPr>
              <a:t>http://www.hefce.ac.uk/rsrch/REFreview/evaluation/What we did</a:t>
            </a:r>
          </a:p>
          <a:p>
            <a:pPr marL="360363" indent="-360363" fontAlgn="base">
              <a:spcBef>
                <a:spcPct val="0"/>
              </a:spcBef>
              <a:spcAft>
                <a:spcPts val="1000"/>
              </a:spcAft>
              <a:buClr>
                <a:schemeClr val="accent4">
                  <a:lumMod val="50000"/>
                </a:schemeClr>
              </a:buClr>
              <a:buFont typeface="Arial" charset="0"/>
              <a:buChar char="•"/>
              <a:defRPr/>
            </a:pPr>
            <a:r>
              <a:rPr lang="en-GB" sz="2000" dirty="0">
                <a:solidFill>
                  <a:prstClr val="black"/>
                </a:solidFill>
                <a:latin typeface="Arial" panose="020B0604020202020204" pitchFamily="34" charset="0"/>
                <a:cs typeface="Arial" panose="020B0604020202020204" pitchFamily="34" charset="0"/>
              </a:rPr>
              <a:t>http://www.kcl.ac.uk/sspp/policy-institute/publications/Analysis-of-REF-impact.pdf</a:t>
            </a:r>
          </a:p>
          <a:p>
            <a:pPr marL="360363" indent="-360363" fontAlgn="base">
              <a:spcBef>
                <a:spcPct val="0"/>
              </a:spcBef>
              <a:spcAft>
                <a:spcPts val="1000"/>
              </a:spcAft>
              <a:buClr>
                <a:schemeClr val="accent4">
                  <a:lumMod val="50000"/>
                </a:schemeClr>
              </a:buClr>
              <a:buFont typeface="Arial" charset="0"/>
              <a:buChar char="•"/>
              <a:defRPr/>
            </a:pPr>
            <a:r>
              <a:rPr lang="en-GB" sz="2000" dirty="0">
                <a:solidFill>
                  <a:prstClr val="black"/>
                </a:solidFill>
                <a:latin typeface="Arial" panose="020B0604020202020204" pitchFamily="34" charset="0"/>
                <a:cs typeface="Arial" panose="020B0604020202020204" pitchFamily="34" charset="0"/>
              </a:rPr>
              <a:t>‘The quantitative evidence supporting claims for impact was diverse and inconsistent, suggesting that the development of robust impact metrics is unlikely’</a:t>
            </a:r>
          </a:p>
          <a:p>
            <a:pPr marL="360363" indent="-360363" fontAlgn="base">
              <a:spcBef>
                <a:spcPct val="0"/>
              </a:spcBef>
              <a:spcAft>
                <a:spcPts val="1000"/>
              </a:spcAft>
              <a:buClr>
                <a:srgbClr val="1464BE"/>
              </a:buClr>
              <a:buFont typeface="Arial" charset="0"/>
              <a:buChar char="•"/>
              <a:defRPr/>
            </a:pPr>
            <a:endParaRPr lang="en-GB" sz="2200" dirty="0">
              <a:solidFill>
                <a:prstClr val="black"/>
              </a:solidFill>
              <a:latin typeface="Calibri" pitchFamily="34" charset="0"/>
            </a:endParaRPr>
          </a:p>
          <a:p>
            <a:pPr marL="360363" indent="-360363" fontAlgn="base">
              <a:spcBef>
                <a:spcPct val="0"/>
              </a:spcBef>
              <a:spcAft>
                <a:spcPct val="0"/>
              </a:spcAft>
              <a:buClr>
                <a:srgbClr val="1464BE"/>
              </a:buClr>
              <a:buFont typeface="Arial" charset="0"/>
              <a:buChar char="•"/>
              <a:defRPr/>
            </a:pPr>
            <a:endParaRPr lang="en-US" sz="2200" dirty="0">
              <a:solidFill>
                <a:srgbClr val="000000"/>
              </a:solidFill>
              <a:latin typeface="Calibri" pitchFamily="34" charset="0"/>
            </a:endParaRPr>
          </a:p>
          <a:p>
            <a:pPr marL="358775" lvl="1" indent="-358775" fontAlgn="base">
              <a:spcBef>
                <a:spcPct val="0"/>
              </a:spcBef>
              <a:spcAft>
                <a:spcPts val="1000"/>
              </a:spcAft>
              <a:buClr>
                <a:srgbClr val="1464BE"/>
              </a:buClr>
              <a:defRPr/>
            </a:pPr>
            <a:endParaRPr lang="en-US" sz="2200" dirty="0">
              <a:solidFill>
                <a:srgbClr val="000000"/>
              </a:solidFill>
              <a:latin typeface="Calibri" pitchFamily="34" charset="0"/>
            </a:endParaRPr>
          </a:p>
          <a:p>
            <a:pPr marL="360363" indent="-360363" fontAlgn="base">
              <a:spcBef>
                <a:spcPct val="20000"/>
              </a:spcBef>
              <a:spcAft>
                <a:spcPct val="0"/>
              </a:spcAft>
              <a:buClr>
                <a:srgbClr val="558ED5"/>
              </a:buClr>
              <a:defRPr/>
            </a:pPr>
            <a:endParaRPr lang="en-GB" sz="2200" dirty="0">
              <a:solidFill>
                <a:srgbClr val="000000"/>
              </a:solidFill>
              <a:latin typeface="Calibri" pitchFamily="34" charset="0"/>
            </a:endParaRPr>
          </a:p>
        </p:txBody>
      </p:sp>
      <p:sp>
        <p:nvSpPr>
          <p:cNvPr id="13315"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What about Metrics</a:t>
            </a:r>
          </a:p>
        </p:txBody>
      </p:sp>
    </p:spTree>
    <p:extLst>
      <p:ext uri="{BB962C8B-B14F-4D97-AF65-F5344CB8AC3E}">
        <p14:creationId xmlns:p14="http://schemas.microsoft.com/office/powerpoint/2010/main" val="11946875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txBox="1">
            <a:spLocks/>
          </p:cNvSpPr>
          <p:nvPr/>
        </p:nvSpPr>
        <p:spPr bwMode="auto">
          <a:xfrm>
            <a:off x="2063751" y="1388080"/>
            <a:ext cx="7921625" cy="4233862"/>
          </a:xfrm>
          <a:prstGeom prst="rect">
            <a:avLst/>
          </a:prstGeom>
          <a:solidFill>
            <a:srgbClr val="B9D6D9">
              <a:alpha val="20000"/>
            </a:srgbClr>
          </a:solidFill>
          <a:ln w="9525">
            <a:noFill/>
            <a:miter lim="800000"/>
            <a:headEnd/>
            <a:tailEnd/>
          </a:ln>
        </p:spPr>
        <p:txBody>
          <a:bodyPr lIns="180000" tIns="180000" rIns="180000" bIns="180000"/>
          <a:lstStyle/>
          <a:p>
            <a:pPr marL="360000" lvl="1" indent="-360000" defTabSz="912813">
              <a:spcAft>
                <a:spcPts val="1000"/>
              </a:spcAft>
              <a:buFont typeface="Arial" pitchFamily="34"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Definition: ‘Research impact is the demonstrable contribution that research makes to the economy, society, culture, national security, public policy or services, health, the environment, or quality of life, beyond contributions to academia.’</a:t>
            </a:r>
          </a:p>
          <a:p>
            <a:pPr marL="360000" lvl="1" indent="-360000" defTabSz="912813">
              <a:spcAft>
                <a:spcPts val="1000"/>
              </a:spcAft>
              <a:buFont typeface="Arial" pitchFamily="34"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REF definition: ‘Effect on, change or benefit to the economy, society, culture, public policy or services, health, the environment or quality of life beyond academia’</a:t>
            </a:r>
          </a:p>
          <a:p>
            <a:pPr marL="360000" lvl="1" indent="-360000" defTabSz="912813">
              <a:spcAft>
                <a:spcPts val="1000"/>
              </a:spcAft>
              <a:buClr>
                <a:srgbClr val="1464BE"/>
              </a:buClr>
              <a:buFont typeface="Arial" pitchFamily="34" charset="0"/>
              <a:buChar char="•"/>
              <a:defRPr/>
            </a:pPr>
            <a:endParaRPr lang="en-US" sz="2200" dirty="0">
              <a:solidFill>
                <a:prstClr val="black"/>
              </a:solidFill>
              <a:latin typeface="Calibri" pitchFamily="34" charset="0"/>
            </a:endParaRPr>
          </a:p>
          <a:p>
            <a:pPr marL="358775" lvl="1" indent="-358775" defTabSz="912813">
              <a:spcAft>
                <a:spcPts val="1000"/>
              </a:spcAft>
              <a:buClr>
                <a:srgbClr val="1464BE"/>
              </a:buClr>
              <a:defRPr/>
            </a:pPr>
            <a:endParaRPr lang="en-US" sz="2200" dirty="0">
              <a:solidFill>
                <a:srgbClr val="000000"/>
              </a:solidFill>
              <a:latin typeface="Calibri" pitchFamily="34" charset="0"/>
            </a:endParaRPr>
          </a:p>
          <a:p>
            <a:pPr marL="342900" indent="-342900" defTabSz="912813">
              <a:spcBef>
                <a:spcPct val="20000"/>
              </a:spcBef>
              <a:buClr>
                <a:srgbClr val="558ED5"/>
              </a:buClr>
              <a:defRPr/>
            </a:pPr>
            <a:endParaRPr lang="en-GB" sz="2200" dirty="0">
              <a:solidFill>
                <a:srgbClr val="000000"/>
              </a:solidFill>
              <a:latin typeface="Calibri" pitchFamily="34" charset="0"/>
            </a:endParaRPr>
          </a:p>
        </p:txBody>
      </p:sp>
      <p:sp>
        <p:nvSpPr>
          <p:cNvPr id="122882"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Impact Background (2)</a:t>
            </a:r>
          </a:p>
        </p:txBody>
      </p:sp>
    </p:spTree>
    <p:extLst>
      <p:ext uri="{BB962C8B-B14F-4D97-AF65-F5344CB8AC3E}">
        <p14:creationId xmlns:p14="http://schemas.microsoft.com/office/powerpoint/2010/main" val="1707390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txBox="1">
            <a:spLocks/>
          </p:cNvSpPr>
          <p:nvPr/>
        </p:nvSpPr>
        <p:spPr bwMode="auto">
          <a:xfrm>
            <a:off x="2063751" y="1388080"/>
            <a:ext cx="7921625" cy="2784350"/>
          </a:xfrm>
          <a:prstGeom prst="rect">
            <a:avLst/>
          </a:prstGeom>
          <a:solidFill>
            <a:srgbClr val="B9D6D9">
              <a:alpha val="20000"/>
            </a:srgbClr>
          </a:solidFill>
          <a:ln w="9525">
            <a:noFill/>
            <a:miter lim="800000"/>
            <a:headEnd/>
            <a:tailEnd/>
          </a:ln>
        </p:spPr>
        <p:txBody>
          <a:bodyPr lIns="180000" tIns="180000" rIns="180000" bIns="180000"/>
          <a:lstStyle/>
          <a:p>
            <a:pPr marL="342900" indent="-342900">
              <a:buFont typeface="Arial" panose="020B0604020202020204" pitchFamily="34" charset="0"/>
              <a:buChar char="•"/>
            </a:pPr>
            <a:r>
              <a:rPr lang="en-GB" altLang="en-US" sz="2000" dirty="0">
                <a:solidFill>
                  <a:schemeClr val="accent4">
                    <a:lumMod val="50000"/>
                  </a:schemeClr>
                </a:solidFill>
                <a:latin typeface="Arial" panose="020B0604020202020204" pitchFamily="34" charset="0"/>
                <a:cs typeface="Arial" panose="020B0604020202020204" pitchFamily="34" charset="0"/>
              </a:rPr>
              <a:t>Our starting point was that an optimal submission should include a portfolio of excellent research </a:t>
            </a:r>
            <a:r>
              <a:rPr lang="en-GB" altLang="en-US" sz="2000" b="1" dirty="0">
                <a:solidFill>
                  <a:schemeClr val="accent4">
                    <a:lumMod val="50000"/>
                  </a:schemeClr>
                </a:solidFill>
                <a:latin typeface="Arial" panose="020B0604020202020204" pitchFamily="34" charset="0"/>
                <a:cs typeface="Arial" panose="020B0604020202020204" pitchFamily="34" charset="0"/>
              </a:rPr>
              <a:t>and</a:t>
            </a:r>
            <a:r>
              <a:rPr lang="en-GB" altLang="en-US" sz="2000" dirty="0">
                <a:solidFill>
                  <a:schemeClr val="accent4">
                    <a:lumMod val="50000"/>
                  </a:schemeClr>
                </a:solidFill>
                <a:latin typeface="Arial" panose="020B0604020202020204" pitchFamily="34" charset="0"/>
                <a:cs typeface="Arial" panose="020B0604020202020204" pitchFamily="34" charset="0"/>
              </a:rPr>
              <a:t> build on that excellent research to deliver benefits which contribute to society.</a:t>
            </a:r>
          </a:p>
          <a:p>
            <a:pPr marL="342900" indent="-342900">
              <a:buFont typeface="Arial" panose="020B0604020202020204" pitchFamily="34" charset="0"/>
              <a:buChar char="•"/>
            </a:pPr>
            <a:r>
              <a:rPr lang="en-GB" altLang="en-US" sz="2000" dirty="0">
                <a:solidFill>
                  <a:schemeClr val="accent4">
                    <a:lumMod val="50000"/>
                  </a:schemeClr>
                </a:solidFill>
                <a:latin typeface="Arial" panose="020B0604020202020204" pitchFamily="34" charset="0"/>
                <a:cs typeface="Arial" panose="020B0604020202020204" pitchFamily="34" charset="0"/>
              </a:rPr>
              <a:t>Contribution must be linked to high quality research </a:t>
            </a:r>
          </a:p>
          <a:p>
            <a:pPr marL="342900" indent="-342900">
              <a:buFont typeface="Arial" panose="020B0604020202020204" pitchFamily="34" charset="0"/>
              <a:buChar char="•"/>
            </a:pPr>
            <a:r>
              <a:rPr lang="en-GB" altLang="en-US" sz="2000" dirty="0">
                <a:solidFill>
                  <a:schemeClr val="accent4">
                    <a:lumMod val="50000"/>
                  </a:schemeClr>
                </a:solidFill>
                <a:latin typeface="Arial" panose="020B0604020202020204" pitchFamily="34" charset="0"/>
                <a:cs typeface="Arial" panose="020B0604020202020204" pitchFamily="34" charset="0"/>
              </a:rPr>
              <a:t>Assessed at the level of whole units (not individual outputs or researchers)</a:t>
            </a:r>
          </a:p>
          <a:p>
            <a:pPr marL="342900" indent="-342900">
              <a:buFont typeface="Arial" panose="020B0604020202020204" pitchFamily="34" charset="0"/>
              <a:buChar char="•"/>
            </a:pPr>
            <a:r>
              <a:rPr lang="en-GB" altLang="en-US" sz="2000" dirty="0">
                <a:solidFill>
                  <a:schemeClr val="accent4">
                    <a:lumMod val="50000"/>
                  </a:schemeClr>
                </a:solidFill>
                <a:latin typeface="Arial" panose="020B0604020202020204" pitchFamily="34" charset="0"/>
                <a:cs typeface="Arial" panose="020B0604020202020204" pitchFamily="34" charset="0"/>
              </a:rPr>
              <a:t>Equally demanding standards to the assessment of outputs</a:t>
            </a:r>
          </a:p>
          <a:p>
            <a:pPr marL="360000" lvl="1" indent="-360000" defTabSz="912813">
              <a:spcAft>
                <a:spcPts val="1000"/>
              </a:spcAft>
              <a:buClr>
                <a:srgbClr val="1464BE"/>
              </a:buClr>
              <a:buFont typeface="Arial" pitchFamily="34" charset="0"/>
              <a:buChar char="•"/>
              <a:defRPr/>
            </a:pPr>
            <a:endParaRPr lang="en-US" sz="2200" dirty="0">
              <a:solidFill>
                <a:prstClr val="black"/>
              </a:solidFill>
              <a:latin typeface="Calibri" pitchFamily="34" charset="0"/>
            </a:endParaRPr>
          </a:p>
          <a:p>
            <a:pPr marL="358775" lvl="1" indent="-358775" defTabSz="912813">
              <a:spcAft>
                <a:spcPts val="1000"/>
              </a:spcAft>
              <a:buClr>
                <a:srgbClr val="1464BE"/>
              </a:buClr>
              <a:defRPr/>
            </a:pPr>
            <a:endParaRPr lang="en-US" sz="2200" dirty="0">
              <a:solidFill>
                <a:srgbClr val="000000"/>
              </a:solidFill>
              <a:latin typeface="Calibri" pitchFamily="34" charset="0"/>
            </a:endParaRPr>
          </a:p>
          <a:p>
            <a:pPr marL="342900" indent="-342900" defTabSz="912813">
              <a:spcBef>
                <a:spcPct val="20000"/>
              </a:spcBef>
              <a:buClr>
                <a:srgbClr val="558ED5"/>
              </a:buClr>
              <a:defRPr/>
            </a:pPr>
            <a:endParaRPr lang="en-GB" sz="2200" dirty="0">
              <a:solidFill>
                <a:srgbClr val="000000"/>
              </a:solidFill>
              <a:latin typeface="Calibri" pitchFamily="34" charset="0"/>
            </a:endParaRPr>
          </a:p>
        </p:txBody>
      </p:sp>
      <p:sp>
        <p:nvSpPr>
          <p:cNvPr id="122882"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Research contribution </a:t>
            </a:r>
          </a:p>
        </p:txBody>
      </p:sp>
    </p:spTree>
    <p:extLst>
      <p:ext uri="{BB962C8B-B14F-4D97-AF65-F5344CB8AC3E}">
        <p14:creationId xmlns:p14="http://schemas.microsoft.com/office/powerpoint/2010/main" val="3513487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txBox="1">
            <a:spLocks/>
          </p:cNvSpPr>
          <p:nvPr/>
        </p:nvSpPr>
        <p:spPr bwMode="auto">
          <a:xfrm>
            <a:off x="2135189" y="2276475"/>
            <a:ext cx="7921625" cy="3286765"/>
          </a:xfrm>
          <a:prstGeom prst="rect">
            <a:avLst/>
          </a:prstGeom>
          <a:solidFill>
            <a:srgbClr val="B9D6D9">
              <a:alpha val="20000"/>
            </a:srgbClr>
          </a:solidFill>
          <a:ln w="9525">
            <a:noFill/>
            <a:miter lim="800000"/>
            <a:headEnd/>
            <a:tailEnd/>
          </a:ln>
        </p:spPr>
        <p:txBody>
          <a:bodyPr lIns="180000" tIns="180000" rIns="180000" bIns="180000"/>
          <a:lstStyle/>
          <a:p>
            <a:pPr marL="360000" lvl="1" indent="-360000" defTabSz="912813">
              <a:spcAft>
                <a:spcPts val="1000"/>
              </a:spcAft>
              <a:buFont typeface="Arial" pitchFamily="34" charset="0"/>
              <a:buChar char="•"/>
              <a:defRPr/>
            </a:pPr>
            <a:r>
              <a:rPr lang="en-US" sz="2000" dirty="0">
                <a:solidFill>
                  <a:schemeClr val="accent4">
                    <a:lumMod val="50000"/>
                  </a:schemeClr>
                </a:solidFill>
                <a:latin typeface="Arial" panose="020B0604020202020204" pitchFamily="34" charset="0"/>
                <a:cs typeface="Arial" panose="020B0604020202020204" pitchFamily="34" charset="0"/>
              </a:rPr>
              <a:t>Making these explicit to the Government and wider society </a:t>
            </a:r>
          </a:p>
          <a:p>
            <a:pPr marL="360000" lvl="1" indent="-360000" defTabSz="912813">
              <a:spcAft>
                <a:spcPts val="1000"/>
              </a:spcAft>
              <a:buFont typeface="Arial" pitchFamily="34" charset="0"/>
              <a:buChar char="•"/>
              <a:defRPr/>
            </a:pPr>
            <a:r>
              <a:rPr lang="en-US" sz="2000" dirty="0">
                <a:solidFill>
                  <a:schemeClr val="accent4">
                    <a:lumMod val="50000"/>
                  </a:schemeClr>
                </a:solidFill>
                <a:latin typeface="Arial" panose="020B0604020202020204" pitchFamily="34" charset="0"/>
                <a:cs typeface="Arial" panose="020B0604020202020204" pitchFamily="34" charset="0"/>
              </a:rPr>
              <a:t>Creating a level playing field between applied and theoretical work, but </a:t>
            </a:r>
            <a:r>
              <a:rPr lang="en-US" sz="2000" dirty="0" err="1">
                <a:solidFill>
                  <a:schemeClr val="accent4">
                    <a:lumMod val="50000"/>
                  </a:schemeClr>
                </a:solidFill>
                <a:latin typeface="Arial" panose="020B0604020202020204" pitchFamily="34" charset="0"/>
                <a:cs typeface="Arial" panose="020B0604020202020204" pitchFamily="34" charset="0"/>
              </a:rPr>
              <a:t>recognising</a:t>
            </a:r>
            <a:r>
              <a:rPr lang="en-US" sz="2000" dirty="0">
                <a:solidFill>
                  <a:schemeClr val="accent4">
                    <a:lumMod val="50000"/>
                  </a:schemeClr>
                </a:solidFill>
                <a:latin typeface="Arial" panose="020B0604020202020204" pitchFamily="34" charset="0"/>
                <a:cs typeface="Arial" panose="020B0604020202020204" pitchFamily="34" charset="0"/>
              </a:rPr>
              <a:t> only impact based on excellent research</a:t>
            </a:r>
          </a:p>
          <a:p>
            <a:pPr marL="360000" lvl="1" indent="-360000" defTabSz="912813">
              <a:spcAft>
                <a:spcPts val="1000"/>
              </a:spcAft>
              <a:buFont typeface="Arial" pitchFamily="34" charset="0"/>
              <a:buChar char="•"/>
              <a:defRPr/>
            </a:pPr>
            <a:r>
              <a:rPr lang="en-US" sz="2000" dirty="0">
                <a:solidFill>
                  <a:schemeClr val="accent4">
                    <a:lumMod val="50000"/>
                  </a:schemeClr>
                </a:solidFill>
                <a:latin typeface="Arial" panose="020B0604020202020204" pitchFamily="34" charset="0"/>
                <a:cs typeface="Arial" panose="020B0604020202020204" pitchFamily="34" charset="0"/>
              </a:rPr>
              <a:t>Encouraging institutions to achieve the full potential contribution of their research in future</a:t>
            </a:r>
          </a:p>
          <a:p>
            <a:pPr marL="360000" lvl="1" indent="-360000" defTabSz="912813">
              <a:spcAft>
                <a:spcPts val="1000"/>
              </a:spcAft>
              <a:buFont typeface="Arial" pitchFamily="34" charset="0"/>
              <a:buChar char="•"/>
              <a:defRPr/>
            </a:pPr>
            <a:r>
              <a:rPr lang="en-US" sz="2000" dirty="0">
                <a:solidFill>
                  <a:schemeClr val="accent4">
                    <a:lumMod val="50000"/>
                  </a:schemeClr>
                </a:solidFill>
                <a:latin typeface="Arial" panose="020B0604020202020204" pitchFamily="34" charset="0"/>
                <a:cs typeface="Arial" panose="020B0604020202020204" pitchFamily="34" charset="0"/>
              </a:rPr>
              <a:t>Intellectually coherent with the historical purposes of universities</a:t>
            </a:r>
          </a:p>
          <a:p>
            <a:pPr marL="360000" lvl="1" indent="-360000" defTabSz="912813">
              <a:spcAft>
                <a:spcPts val="1000"/>
              </a:spcAft>
              <a:buClr>
                <a:srgbClr val="1464BE"/>
              </a:buClr>
              <a:buFont typeface="Arial" pitchFamily="34" charset="0"/>
              <a:buChar char="•"/>
              <a:defRPr/>
            </a:pPr>
            <a:endParaRPr lang="en-US" sz="2200" dirty="0">
              <a:solidFill>
                <a:prstClr val="black"/>
              </a:solidFill>
              <a:latin typeface="Calibri" pitchFamily="34" charset="0"/>
            </a:endParaRPr>
          </a:p>
          <a:p>
            <a:pPr marL="358775" lvl="1" indent="-358775" defTabSz="912813">
              <a:spcAft>
                <a:spcPts val="1000"/>
              </a:spcAft>
              <a:buClr>
                <a:srgbClr val="1464BE"/>
              </a:buClr>
              <a:defRPr/>
            </a:pPr>
            <a:endParaRPr lang="en-US" sz="2200" dirty="0">
              <a:solidFill>
                <a:srgbClr val="000000"/>
              </a:solidFill>
              <a:latin typeface="Calibri" pitchFamily="34" charset="0"/>
            </a:endParaRPr>
          </a:p>
          <a:p>
            <a:pPr marL="342900" indent="-342900" defTabSz="912813">
              <a:spcBef>
                <a:spcPct val="20000"/>
              </a:spcBef>
              <a:buClr>
                <a:srgbClr val="558ED5"/>
              </a:buClr>
              <a:defRPr/>
            </a:pPr>
            <a:endParaRPr lang="en-GB" sz="2200" dirty="0">
              <a:solidFill>
                <a:srgbClr val="000000"/>
              </a:solidFill>
              <a:latin typeface="Calibri" pitchFamily="34" charset="0"/>
            </a:endParaRPr>
          </a:p>
        </p:txBody>
      </p:sp>
      <p:sp>
        <p:nvSpPr>
          <p:cNvPr id="185347"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Assessing quality – ‘Impact Agenda</a:t>
            </a:r>
            <a:r>
              <a:rPr lang="en-GB" sz="4000" dirty="0">
                <a:solidFill>
                  <a:srgbClr val="1464BE"/>
                </a:solidFill>
                <a:latin typeface="Georgia" pitchFamily="18" charset="0"/>
              </a:rPr>
              <a:t>’</a:t>
            </a:r>
          </a:p>
        </p:txBody>
      </p:sp>
      <p:sp>
        <p:nvSpPr>
          <p:cNvPr id="185348" name="Rectangle 5"/>
          <p:cNvSpPr>
            <a:spLocks noChangeArrowheads="1"/>
          </p:cNvSpPr>
          <p:nvPr/>
        </p:nvSpPr>
        <p:spPr bwMode="auto">
          <a:xfrm>
            <a:off x="2135189" y="1473201"/>
            <a:ext cx="7921625" cy="615553"/>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GB" sz="2000" i="1" dirty="0">
                <a:solidFill>
                  <a:srgbClr val="000000"/>
                </a:solidFill>
                <a:latin typeface="Arial" panose="020B0604020202020204" pitchFamily="34" charset="0"/>
                <a:cs typeface="Arial" panose="020B0604020202020204" pitchFamily="34" charset="0"/>
              </a:rPr>
              <a:t>To identify and reward the contribution that high quality research has made to the economy and society:</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427465" y="1401194"/>
            <a:ext cx="10719460" cy="3046988"/>
          </a:xfrm>
          <a:prstGeom prst="rect">
            <a:avLst/>
          </a:prstGeom>
        </p:spPr>
        <p:txBody>
          <a:bodyPr wrap="square">
            <a:spAutoFit/>
          </a:bodyPr>
          <a:lstStyle/>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‘Convince us that increased research investment is worthwhile’</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From their point of view – a reasonable question!</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Playing back senior policy-makers arguments for investment</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A rational economic argument (not a rhetorical political argument)</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A question we thought we could answer</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But to many academics it was a difficult question</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Broaden the definition of ‘best’</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Evaluation vs impact</a:t>
            </a: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325864"/>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The Challenge from HM Treasury</a:t>
            </a:r>
          </a:p>
        </p:txBody>
      </p:sp>
    </p:spTree>
    <p:extLst>
      <p:ext uri="{BB962C8B-B14F-4D97-AF65-F5344CB8AC3E}">
        <p14:creationId xmlns:p14="http://schemas.microsoft.com/office/powerpoint/2010/main" val="1828477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5"/>
          <p:cNvSpPr>
            <a:spLocks noChangeArrowheads="1"/>
          </p:cNvSpPr>
          <p:nvPr/>
        </p:nvSpPr>
        <p:spPr bwMode="auto">
          <a:xfrm>
            <a:off x="2855914" y="2349501"/>
            <a:ext cx="6840537" cy="3959225"/>
          </a:xfrm>
          <a:prstGeom prst="rect">
            <a:avLst/>
          </a:prstGeom>
          <a:noFill/>
          <a:ln w="9525">
            <a:noFill/>
            <a:miter lim="800000"/>
            <a:headEnd/>
            <a:tailEnd/>
          </a:ln>
        </p:spPr>
        <p:txBody>
          <a:bodyPr lIns="0" tIns="0" rIns="0" bIns="0"/>
          <a:lstStyle/>
          <a:p>
            <a:pPr marL="365125" indent="-365125" fontAlgn="base">
              <a:lnSpc>
                <a:spcPts val="2800"/>
              </a:lnSpc>
              <a:spcBef>
                <a:spcPct val="0"/>
              </a:spcBef>
              <a:spcAft>
                <a:spcPts val="1400"/>
              </a:spcAft>
              <a:buClr>
                <a:srgbClr val="0066FF"/>
              </a:buClr>
              <a:buSzPct val="140000"/>
              <a:buFontTx/>
              <a:buChar char="•"/>
            </a:pPr>
            <a:endParaRPr lang="en-US" sz="2000">
              <a:solidFill>
                <a:srgbClr val="000000"/>
              </a:solidFill>
            </a:endParaRPr>
          </a:p>
        </p:txBody>
      </p:sp>
      <p:sp>
        <p:nvSpPr>
          <p:cNvPr id="80900" name="Rectangle 2"/>
          <p:cNvSpPr>
            <a:spLocks noChangeArrowheads="1"/>
          </p:cNvSpPr>
          <p:nvPr/>
        </p:nvSpPr>
        <p:spPr bwMode="auto">
          <a:xfrm>
            <a:off x="2855914" y="836614"/>
            <a:ext cx="6840537" cy="827087"/>
          </a:xfrm>
          <a:prstGeom prst="rect">
            <a:avLst/>
          </a:prstGeom>
          <a:noFill/>
          <a:ln w="9525">
            <a:noFill/>
            <a:miter lim="800000"/>
            <a:headEnd/>
            <a:tailEnd/>
          </a:ln>
        </p:spPr>
        <p:txBody>
          <a:bodyPr lIns="0" tIns="0" rIns="0" bIns="0"/>
          <a:lstStyle/>
          <a:p>
            <a:pPr fontAlgn="base">
              <a:lnSpc>
                <a:spcPts val="3800"/>
              </a:lnSpc>
              <a:spcBef>
                <a:spcPct val="0"/>
              </a:spcBef>
              <a:spcAft>
                <a:spcPct val="0"/>
              </a:spcAft>
            </a:pPr>
            <a:r>
              <a:rPr lang="en-GB" sz="3400" dirty="0">
                <a:solidFill>
                  <a:srgbClr val="000000"/>
                </a:solidFill>
              </a:rPr>
              <a:t> </a:t>
            </a:r>
            <a:endParaRPr lang="en-US" sz="3400" dirty="0">
              <a:solidFill>
                <a:srgbClr val="000000"/>
              </a:solidFill>
            </a:endParaRPr>
          </a:p>
        </p:txBody>
      </p:sp>
      <p:sp>
        <p:nvSpPr>
          <p:cNvPr id="80901" name="Rectangle 5"/>
          <p:cNvSpPr>
            <a:spLocks noChangeArrowheads="1"/>
          </p:cNvSpPr>
          <p:nvPr/>
        </p:nvSpPr>
        <p:spPr bwMode="auto">
          <a:xfrm>
            <a:off x="3000376" y="1268414"/>
            <a:ext cx="7058025" cy="3959225"/>
          </a:xfrm>
          <a:prstGeom prst="rect">
            <a:avLst/>
          </a:prstGeom>
          <a:noFill/>
          <a:ln w="9525">
            <a:noFill/>
            <a:miter lim="800000"/>
            <a:headEnd/>
            <a:tailEnd/>
          </a:ln>
        </p:spPr>
        <p:txBody>
          <a:bodyPr lIns="0" tIns="0" rIns="0" bIns="0"/>
          <a:lstStyle/>
          <a:p>
            <a:pPr marL="365125" indent="-365125" fontAlgn="base">
              <a:spcBef>
                <a:spcPct val="20000"/>
              </a:spcBef>
              <a:spcAft>
                <a:spcPct val="0"/>
              </a:spcAft>
              <a:buClr>
                <a:srgbClr val="0066FF"/>
              </a:buClr>
            </a:pPr>
            <a:endParaRPr lang="en-GB" sz="2200" dirty="0">
              <a:solidFill>
                <a:srgbClr val="000000"/>
              </a:solidFill>
            </a:endParaRPr>
          </a:p>
          <a:p>
            <a:pPr marL="365125" indent="-365125" fontAlgn="base">
              <a:spcBef>
                <a:spcPct val="20000"/>
              </a:spcBef>
              <a:spcAft>
                <a:spcPct val="0"/>
              </a:spcAft>
              <a:buClr>
                <a:srgbClr val="0066FF"/>
              </a:buClr>
            </a:pPr>
            <a:endParaRPr lang="en-GB" sz="2200" dirty="0">
              <a:solidFill>
                <a:srgbClr val="000000"/>
              </a:solidFill>
            </a:endParaRPr>
          </a:p>
          <a:p>
            <a:pPr marL="365125" indent="-365125" fontAlgn="base">
              <a:spcBef>
                <a:spcPct val="20000"/>
              </a:spcBef>
              <a:spcAft>
                <a:spcPct val="0"/>
              </a:spcAft>
              <a:buClr>
                <a:srgbClr val="0066FF"/>
              </a:buClr>
            </a:pPr>
            <a:endParaRPr lang="en-GB" sz="2200" dirty="0">
              <a:solidFill>
                <a:srgbClr val="000000"/>
              </a:solidFill>
            </a:endParaRPr>
          </a:p>
        </p:txBody>
      </p:sp>
      <p:graphicFrame>
        <p:nvGraphicFramePr>
          <p:cNvPr id="8" name="Diagram 7"/>
          <p:cNvGraphicFramePr/>
          <p:nvPr>
            <p:extLst>
              <p:ext uri="{D42A27DB-BD31-4B8C-83A1-F6EECF244321}">
                <p14:modId xmlns:p14="http://schemas.microsoft.com/office/powerpoint/2010/main" val="117624635"/>
              </p:ext>
            </p:extLst>
          </p:nvPr>
        </p:nvGraphicFramePr>
        <p:xfrm>
          <a:off x="2063552" y="1484784"/>
          <a:ext cx="7488832"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Box 2"/>
          <p:cNvSpPr txBox="1">
            <a:spLocks noChangeArrowheads="1"/>
          </p:cNvSpPr>
          <p:nvPr/>
        </p:nvSpPr>
        <p:spPr bwMode="auto">
          <a:xfrm>
            <a:off x="1981200" y="274638"/>
            <a:ext cx="8229600" cy="1143000"/>
          </a:xfrm>
          <a:prstGeom prst="rect">
            <a:avLst/>
          </a:prstGeom>
          <a:noFill/>
          <a:ln w="9525">
            <a:noFill/>
            <a:round/>
            <a:headEnd/>
            <a:tailEnd/>
          </a:ln>
          <a:effectLst/>
        </p:spPr>
        <p:txBody>
          <a:bodyPr anchor="ctr"/>
          <a:lstStyle/>
          <a:p>
            <a:pPr defTabSz="449263" fontAlgn="base">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400" b="1" dirty="0">
                <a:solidFill>
                  <a:srgbClr val="00788A"/>
                </a:solidFill>
                <a:latin typeface="Arial" panose="020B0604020202020204" pitchFamily="34" charset="0"/>
                <a:cs typeface="Arial" panose="020B0604020202020204" pitchFamily="34" charset="0"/>
              </a:rPr>
              <a:t>A wide view of impact</a:t>
            </a:r>
            <a:r>
              <a:rPr lang="en-GB" sz="4400" i="1" dirty="0">
                <a:solidFill>
                  <a:srgbClr val="0070C0"/>
                </a:solidFill>
                <a:latin typeface="Calibri" pitchFamily="34" charset="0"/>
              </a:rPr>
              <a:t/>
            </a:r>
            <a:br>
              <a:rPr lang="en-GB" sz="4400" i="1" dirty="0">
                <a:solidFill>
                  <a:srgbClr val="0070C0"/>
                </a:solidFill>
                <a:latin typeface="Calibri" pitchFamily="34" charset="0"/>
              </a:rPr>
            </a:br>
            <a:r>
              <a:rPr lang="en-GB" sz="1000" dirty="0">
                <a:solidFill>
                  <a:srgbClr val="0070C0"/>
                </a:solidFill>
                <a:latin typeface="Calibri" pitchFamily="34" charset="0"/>
              </a:rPr>
              <a:t>______________________________________________________________________________________________________________________________</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bwMode="auto">
          <a:xfrm>
            <a:off x="2135188" y="1412776"/>
            <a:ext cx="7849244" cy="4824412"/>
          </a:xfrm>
          <a:prstGeom prst="rect">
            <a:avLst/>
          </a:prstGeom>
          <a:noFill/>
          <a:ln w="9525">
            <a:noFill/>
            <a:miter lim="800000"/>
            <a:headEnd/>
            <a:tailEnd/>
          </a:ln>
        </p:spPr>
        <p:txBody>
          <a:bodyPr lIns="0" tIns="0" rIns="0" bIns="0"/>
          <a:lstStyle/>
          <a:p>
            <a:pPr marL="360000" lvl="1" indent="-360000" defTabSz="912813" fontAlgn="base">
              <a:spcBef>
                <a:spcPct val="0"/>
              </a:spcBef>
              <a:spcAft>
                <a:spcPts val="1000"/>
              </a:spcAft>
              <a:buFont typeface="Arial" pitchFamily="34" charset="0"/>
              <a:buChar char="•"/>
              <a:defRPr/>
            </a:pPr>
            <a:r>
              <a:rPr lang="en-US" dirty="0">
                <a:solidFill>
                  <a:prstClr val="black"/>
                </a:solidFill>
                <a:latin typeface="Arial" panose="020B0604020202020204" pitchFamily="34" charset="0"/>
                <a:cs typeface="Arial" panose="020B0604020202020204" pitchFamily="34" charset="0"/>
              </a:rPr>
              <a:t>An effect on, change or benefit to the economy, society, culture, public policy or services, health, the environment or quality of life, beyond academia</a:t>
            </a:r>
          </a:p>
          <a:p>
            <a:pPr marL="360000" lvl="1" indent="-360000" defTabSz="912813" fontAlgn="base">
              <a:spcBef>
                <a:spcPct val="0"/>
              </a:spcBef>
              <a:spcAft>
                <a:spcPts val="1000"/>
              </a:spcAft>
              <a:buFont typeface="Arial" pitchFamily="34" charset="0"/>
              <a:buChar char="•"/>
              <a:defRPr/>
            </a:pPr>
            <a:r>
              <a:rPr lang="en-US" dirty="0">
                <a:solidFill>
                  <a:prstClr val="black"/>
                </a:solidFill>
                <a:latin typeface="Arial" panose="020B0604020202020204" pitchFamily="34" charset="0"/>
                <a:cs typeface="Arial" panose="020B0604020202020204" pitchFamily="34" charset="0"/>
              </a:rPr>
              <a:t>Impact </a:t>
            </a:r>
            <a:r>
              <a:rPr lang="en-US" b="1" dirty="0">
                <a:solidFill>
                  <a:prstClr val="black"/>
                </a:solidFill>
                <a:latin typeface="Arial" panose="020B0604020202020204" pitchFamily="34" charset="0"/>
                <a:cs typeface="Arial" panose="020B0604020202020204" pitchFamily="34" charset="0"/>
              </a:rPr>
              <a:t>includes</a:t>
            </a:r>
            <a:r>
              <a:rPr lang="en-US" dirty="0">
                <a:solidFill>
                  <a:prstClr val="black"/>
                </a:solidFill>
                <a:latin typeface="Arial" panose="020B0604020202020204" pitchFamily="34" charset="0"/>
                <a:cs typeface="Arial" panose="020B0604020202020204" pitchFamily="34" charset="0"/>
              </a:rPr>
              <a:t> an effect, change or benefit to:</a:t>
            </a:r>
          </a:p>
          <a:p>
            <a:pPr marL="817200" lvl="2" indent="-360000" defTabSz="912813" fontAlgn="base">
              <a:spcBef>
                <a:spcPct val="0"/>
              </a:spcBef>
              <a:spcAft>
                <a:spcPts val="1000"/>
              </a:spcAft>
              <a:buFont typeface="Arial" pitchFamily="34" charset="0"/>
              <a:buChar char="•"/>
              <a:defRPr/>
            </a:pPr>
            <a:r>
              <a:rPr lang="en-US" dirty="0">
                <a:solidFill>
                  <a:prstClr val="black"/>
                </a:solidFill>
                <a:latin typeface="Arial" panose="020B0604020202020204" pitchFamily="34" charset="0"/>
                <a:cs typeface="Arial" panose="020B0604020202020204" pitchFamily="34" charset="0"/>
              </a:rPr>
              <a:t>The activity, attitude, awareness, </a:t>
            </a:r>
            <a:r>
              <a:rPr lang="en-US" dirty="0" err="1">
                <a:solidFill>
                  <a:prstClr val="black"/>
                </a:solidFill>
                <a:latin typeface="Arial" panose="020B0604020202020204" pitchFamily="34" charset="0"/>
                <a:cs typeface="Arial" panose="020B0604020202020204" pitchFamily="34" charset="0"/>
              </a:rPr>
              <a:t>behaviour</a:t>
            </a:r>
            <a:r>
              <a:rPr lang="en-US" dirty="0">
                <a:solidFill>
                  <a:prstClr val="black"/>
                </a:solidFill>
                <a:latin typeface="Arial" panose="020B0604020202020204" pitchFamily="34" charset="0"/>
                <a:cs typeface="Arial" panose="020B0604020202020204" pitchFamily="34" charset="0"/>
              </a:rPr>
              <a:t>, capacity, opportunity, performance, policy, practice, process or understanding</a:t>
            </a:r>
          </a:p>
          <a:p>
            <a:pPr marL="817200" lvl="2" indent="-360000" defTabSz="912813" fontAlgn="base">
              <a:spcBef>
                <a:spcPct val="0"/>
              </a:spcBef>
              <a:spcAft>
                <a:spcPts val="1000"/>
              </a:spcAft>
              <a:buFont typeface="Arial" pitchFamily="34" charset="0"/>
              <a:buChar char="•"/>
              <a:defRPr/>
            </a:pPr>
            <a:r>
              <a:rPr lang="en-US" dirty="0">
                <a:solidFill>
                  <a:prstClr val="black"/>
                </a:solidFill>
                <a:latin typeface="Arial" panose="020B0604020202020204" pitchFamily="34" charset="0"/>
                <a:cs typeface="Arial" panose="020B0604020202020204" pitchFamily="34" charset="0"/>
              </a:rPr>
              <a:t>Of an audience, beneficiary, community, constituency, </a:t>
            </a:r>
            <a:r>
              <a:rPr lang="en-US" dirty="0" err="1">
                <a:solidFill>
                  <a:prstClr val="black"/>
                </a:solidFill>
                <a:latin typeface="Arial" panose="020B0604020202020204" pitchFamily="34" charset="0"/>
                <a:cs typeface="Arial" panose="020B0604020202020204" pitchFamily="34" charset="0"/>
              </a:rPr>
              <a:t>organisation</a:t>
            </a:r>
            <a:r>
              <a:rPr lang="en-US" dirty="0">
                <a:solidFill>
                  <a:prstClr val="black"/>
                </a:solidFill>
                <a:latin typeface="Arial" panose="020B0604020202020204" pitchFamily="34" charset="0"/>
                <a:cs typeface="Arial" panose="020B0604020202020204" pitchFamily="34" charset="0"/>
              </a:rPr>
              <a:t> or individuals</a:t>
            </a:r>
          </a:p>
          <a:p>
            <a:pPr marL="817200" lvl="2" indent="-360000" defTabSz="912813" fontAlgn="base">
              <a:spcBef>
                <a:spcPct val="0"/>
              </a:spcBef>
              <a:spcAft>
                <a:spcPts val="1000"/>
              </a:spcAft>
              <a:buFont typeface="Arial" pitchFamily="34" charset="0"/>
              <a:buChar char="•"/>
              <a:defRPr/>
            </a:pPr>
            <a:r>
              <a:rPr lang="en-US" dirty="0">
                <a:solidFill>
                  <a:prstClr val="black"/>
                </a:solidFill>
                <a:latin typeface="Arial" panose="020B0604020202020204" pitchFamily="34" charset="0"/>
                <a:cs typeface="Arial" panose="020B0604020202020204" pitchFamily="34" charset="0"/>
              </a:rPr>
              <a:t>In any geographic location whether locally, regionally, nationally or internationally</a:t>
            </a:r>
          </a:p>
          <a:p>
            <a:pPr marL="360000" lvl="1" indent="-360000" defTabSz="912813" fontAlgn="base">
              <a:spcBef>
                <a:spcPct val="0"/>
              </a:spcBef>
              <a:spcAft>
                <a:spcPts val="1000"/>
              </a:spcAft>
              <a:buFont typeface="Arial" pitchFamily="34" charset="0"/>
              <a:buChar char="•"/>
              <a:defRPr/>
            </a:pPr>
            <a:r>
              <a:rPr lang="en-US" dirty="0">
                <a:solidFill>
                  <a:prstClr val="black"/>
                </a:solidFill>
                <a:latin typeface="Arial" panose="020B0604020202020204" pitchFamily="34" charset="0"/>
                <a:cs typeface="Arial" panose="020B0604020202020204" pitchFamily="34" charset="0"/>
              </a:rPr>
              <a:t>It </a:t>
            </a:r>
            <a:r>
              <a:rPr lang="en-US" b="1" dirty="0">
                <a:solidFill>
                  <a:prstClr val="black"/>
                </a:solidFill>
                <a:latin typeface="Arial" panose="020B0604020202020204" pitchFamily="34" charset="0"/>
                <a:cs typeface="Arial" panose="020B0604020202020204" pitchFamily="34" charset="0"/>
              </a:rPr>
              <a:t>excludes</a:t>
            </a:r>
            <a:r>
              <a:rPr lang="en-US" dirty="0">
                <a:solidFill>
                  <a:prstClr val="black"/>
                </a:solidFill>
                <a:latin typeface="Arial" panose="020B0604020202020204" pitchFamily="34" charset="0"/>
                <a:cs typeface="Arial" panose="020B0604020202020204" pitchFamily="34" charset="0"/>
              </a:rPr>
              <a:t> impacts on research or the advancement of academic knowledge within HE; and impacts on teaching or other activities within the submitting HEI</a:t>
            </a:r>
          </a:p>
          <a:p>
            <a:pPr marL="360000" lvl="1" indent="-360000" defTabSz="912813" fontAlgn="base">
              <a:spcBef>
                <a:spcPct val="0"/>
              </a:spcBef>
              <a:spcAft>
                <a:spcPts val="1000"/>
              </a:spcAft>
              <a:buClr>
                <a:srgbClr val="1464BE"/>
              </a:buClr>
              <a:buFont typeface="Arial" pitchFamily="34" charset="0"/>
              <a:buChar char="•"/>
              <a:defRPr/>
            </a:pPr>
            <a:endParaRPr lang="en-US" sz="2200" dirty="0">
              <a:solidFill>
                <a:prstClr val="black"/>
              </a:solidFill>
              <a:latin typeface="Calibri" pitchFamily="34" charset="0"/>
            </a:endParaRPr>
          </a:p>
          <a:p>
            <a:pPr marL="360000" lvl="1" indent="-360000" defTabSz="912813" fontAlgn="base">
              <a:spcBef>
                <a:spcPct val="0"/>
              </a:spcBef>
              <a:spcAft>
                <a:spcPts val="1000"/>
              </a:spcAft>
              <a:buClr>
                <a:srgbClr val="1464BE"/>
              </a:buClr>
              <a:defRPr/>
            </a:pPr>
            <a:endParaRPr lang="en-US" sz="2200" dirty="0">
              <a:solidFill>
                <a:prstClr val="black"/>
              </a:solidFill>
              <a:latin typeface="Calibri" pitchFamily="34" charset="0"/>
            </a:endParaRPr>
          </a:p>
          <a:p>
            <a:pPr marL="342900" indent="-342900" defTabSz="912813" fontAlgn="base">
              <a:spcBef>
                <a:spcPct val="20000"/>
              </a:spcBef>
              <a:spcAft>
                <a:spcPct val="0"/>
              </a:spcAft>
              <a:buClr>
                <a:srgbClr val="558ED5"/>
              </a:buClr>
              <a:defRPr/>
            </a:pPr>
            <a:endParaRPr lang="en-GB" sz="2200" dirty="0">
              <a:solidFill>
                <a:prstClr val="black"/>
              </a:solidFill>
              <a:latin typeface="Calibri" pitchFamily="34" charset="0"/>
            </a:endParaRPr>
          </a:p>
        </p:txBody>
      </p:sp>
      <p:sp>
        <p:nvSpPr>
          <p:cNvPr id="4101"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Impact: Definition for the REF</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40014" y="765175"/>
            <a:ext cx="6840537" cy="82708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rmAutofit/>
          </a:bodyPr>
          <a:lstStyle/>
          <a:p>
            <a:pPr>
              <a:lnSpc>
                <a:spcPts val="3800"/>
              </a:lnSpc>
            </a:pPr>
            <a:r>
              <a:rPr lang="en-GB" altLang="en-US" sz="3400" dirty="0">
                <a:solidFill>
                  <a:srgbClr val="00788A"/>
                </a:solidFill>
              </a:rPr>
              <a:t>Challenges of assessment</a:t>
            </a:r>
            <a:endParaRPr lang="en-US" altLang="en-US" sz="3400" dirty="0">
              <a:solidFill>
                <a:srgbClr val="00788A"/>
              </a:solidFill>
            </a:endParaRPr>
          </a:p>
        </p:txBody>
      </p:sp>
      <p:sp>
        <p:nvSpPr>
          <p:cNvPr id="70659" name="Rectangle 3"/>
          <p:cNvSpPr>
            <a:spLocks noChangeArrowheads="1"/>
          </p:cNvSpPr>
          <p:nvPr/>
        </p:nvSpPr>
        <p:spPr bwMode="auto">
          <a:xfrm>
            <a:off x="2855914" y="1700214"/>
            <a:ext cx="6840537"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har char="•"/>
              <a:defRPr sz="3200">
                <a:solidFill>
                  <a:schemeClr val="tx1"/>
                </a:solidFill>
                <a:latin typeface="Arial" charset="0"/>
              </a:defRPr>
            </a:lvl1pPr>
            <a:lvl2pPr marL="825500" indent="-285750" eaLnBrk="0" hangingPunct="0">
              <a:spcBef>
                <a:spcPct val="20000"/>
              </a:spcBef>
              <a:buChar char="–"/>
              <a:defRPr sz="2800">
                <a:solidFill>
                  <a:schemeClr val="tx1"/>
                </a:solidFill>
                <a:latin typeface="Arial" charset="0"/>
              </a:defRPr>
            </a:lvl2pPr>
            <a:lvl3pPr marL="1233488" indent="-228600" eaLnBrk="0" hangingPunct="0">
              <a:spcBef>
                <a:spcPct val="20000"/>
              </a:spcBef>
              <a:buChar char="•"/>
              <a:defRPr sz="2400">
                <a:solidFill>
                  <a:schemeClr val="tx1"/>
                </a:solidFill>
                <a:latin typeface="Arial" charset="0"/>
              </a:defRPr>
            </a:lvl3pPr>
            <a:lvl4pPr marL="1641475"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lnSpc>
                <a:spcPts val="2800"/>
              </a:lnSpc>
              <a:spcBef>
                <a:spcPct val="0"/>
              </a:spcBef>
              <a:spcAft>
                <a:spcPts val="1400"/>
              </a:spcAft>
              <a:buClr>
                <a:srgbClr val="0066FF"/>
              </a:buClr>
              <a:buSzPct val="140000"/>
              <a:buNone/>
            </a:pPr>
            <a:endParaRPr lang="en-US" altLang="en-US" sz="2200">
              <a:solidFill>
                <a:srgbClr val="000000"/>
              </a:solidFill>
            </a:endParaRPr>
          </a:p>
        </p:txBody>
      </p:sp>
      <p:sp>
        <p:nvSpPr>
          <p:cNvPr id="70661" name="Rectangle 5"/>
          <p:cNvSpPr>
            <a:spLocks noChangeArrowheads="1"/>
          </p:cNvSpPr>
          <p:nvPr/>
        </p:nvSpPr>
        <p:spPr bwMode="auto">
          <a:xfrm>
            <a:off x="2855914" y="1700214"/>
            <a:ext cx="6840537"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65125" indent="-365125" eaLnBrk="0" hangingPunct="0">
              <a:spcBef>
                <a:spcPct val="20000"/>
              </a:spcBef>
              <a:buChar char="•"/>
              <a:defRPr sz="3200">
                <a:solidFill>
                  <a:schemeClr val="tx1"/>
                </a:solidFill>
                <a:latin typeface="Arial" charset="0"/>
              </a:defRPr>
            </a:lvl1pPr>
            <a:lvl2pPr marL="900113" indent="-355600" eaLnBrk="0" hangingPunct="0">
              <a:spcBef>
                <a:spcPct val="20000"/>
              </a:spcBef>
              <a:buChar char="–"/>
              <a:defRPr sz="2800">
                <a:solidFill>
                  <a:schemeClr val="tx1"/>
                </a:solidFill>
                <a:latin typeface="Arial" charset="0"/>
              </a:defRPr>
            </a:lvl2pPr>
            <a:lvl3pPr marL="1265238" indent="-185738" eaLnBrk="0" hangingPunct="0">
              <a:spcBef>
                <a:spcPct val="20000"/>
              </a:spcBef>
              <a:buChar char="•"/>
              <a:defRPr sz="2400">
                <a:solidFill>
                  <a:schemeClr val="tx1"/>
                </a:solidFill>
                <a:latin typeface="Arial" charset="0"/>
              </a:defRPr>
            </a:lvl3pPr>
            <a:lvl4pPr marL="1839913" indent="-228600" eaLnBrk="0" hangingPunct="0">
              <a:spcBef>
                <a:spcPct val="20000"/>
              </a:spcBef>
              <a:buChar char="–"/>
              <a:defRPr sz="2000">
                <a:solidFill>
                  <a:schemeClr val="tx1"/>
                </a:solidFill>
                <a:latin typeface="Arial" charset="0"/>
              </a:defRPr>
            </a:lvl4pPr>
            <a:lvl5pPr marL="2247900" indent="-228600" eaLnBrk="0" hangingPunct="0">
              <a:spcBef>
                <a:spcPct val="20000"/>
              </a:spcBef>
              <a:buChar char="»"/>
              <a:defRPr sz="2000">
                <a:solidFill>
                  <a:schemeClr val="tx1"/>
                </a:solidFill>
                <a:latin typeface="Arial" charset="0"/>
              </a:defRPr>
            </a:lvl5pPr>
            <a:lvl6pPr marL="2705100" indent="-228600" eaLnBrk="0" fontAlgn="base" hangingPunct="0">
              <a:spcBef>
                <a:spcPct val="20000"/>
              </a:spcBef>
              <a:spcAft>
                <a:spcPct val="0"/>
              </a:spcAft>
              <a:buChar char="»"/>
              <a:defRPr sz="2000">
                <a:solidFill>
                  <a:schemeClr val="tx1"/>
                </a:solidFill>
                <a:latin typeface="Arial" charset="0"/>
              </a:defRPr>
            </a:lvl6pPr>
            <a:lvl7pPr marL="3162300" indent="-228600" eaLnBrk="0" fontAlgn="base" hangingPunct="0">
              <a:spcBef>
                <a:spcPct val="20000"/>
              </a:spcBef>
              <a:spcAft>
                <a:spcPct val="0"/>
              </a:spcAft>
              <a:buChar char="»"/>
              <a:defRPr sz="2000">
                <a:solidFill>
                  <a:schemeClr val="tx1"/>
                </a:solidFill>
                <a:latin typeface="Arial" charset="0"/>
              </a:defRPr>
            </a:lvl7pPr>
            <a:lvl8pPr marL="3619500" indent="-228600" eaLnBrk="0" fontAlgn="base" hangingPunct="0">
              <a:spcBef>
                <a:spcPct val="20000"/>
              </a:spcBef>
              <a:spcAft>
                <a:spcPct val="0"/>
              </a:spcAft>
              <a:buChar char="»"/>
              <a:defRPr sz="2000">
                <a:solidFill>
                  <a:schemeClr val="tx1"/>
                </a:solidFill>
                <a:latin typeface="Arial" charset="0"/>
              </a:defRPr>
            </a:lvl8pPr>
            <a:lvl9pPr marL="4076700" indent="-228600" eaLnBrk="0" fontAlgn="base" hangingPunct="0">
              <a:spcBef>
                <a:spcPct val="20000"/>
              </a:spcBef>
              <a:spcAft>
                <a:spcPct val="0"/>
              </a:spcAft>
              <a:buChar char="»"/>
              <a:defRPr sz="2000">
                <a:solidFill>
                  <a:schemeClr val="tx1"/>
                </a:solidFill>
                <a:latin typeface="Arial" charset="0"/>
              </a:defRPr>
            </a:lvl9pPr>
          </a:lstStyle>
          <a:p>
            <a:pPr fontAlgn="base">
              <a:lnSpc>
                <a:spcPts val="2800"/>
              </a:lnSpc>
              <a:spcBef>
                <a:spcPct val="0"/>
              </a:spcBef>
              <a:spcAft>
                <a:spcPts val="1400"/>
              </a:spcAft>
              <a:buSzPct val="140000"/>
            </a:pPr>
            <a:r>
              <a:rPr lang="en-GB" altLang="en-US" sz="2000" b="1" i="1" dirty="0">
                <a:solidFill>
                  <a:schemeClr val="accent4">
                    <a:lumMod val="50000"/>
                  </a:schemeClr>
                </a:solidFill>
                <a:latin typeface="Arial" panose="020B0604020202020204" pitchFamily="34" charset="0"/>
                <a:cs typeface="Arial" panose="020B0604020202020204" pitchFamily="34" charset="0"/>
              </a:rPr>
              <a:t>Time lags</a:t>
            </a:r>
            <a:r>
              <a:rPr lang="en-GB" altLang="en-US" sz="2000" dirty="0">
                <a:solidFill>
                  <a:schemeClr val="accent4">
                    <a:lumMod val="50000"/>
                  </a:schemeClr>
                </a:solidFill>
                <a:latin typeface="Arial" panose="020B0604020202020204" pitchFamily="34" charset="0"/>
                <a:cs typeface="Arial" panose="020B0604020202020204" pitchFamily="34" charset="0"/>
              </a:rPr>
              <a:t> – we looked at impacts that were evident during REF period (from 2008-2012), underpinned by research over a longer timeframe</a:t>
            </a:r>
          </a:p>
          <a:p>
            <a:pPr fontAlgn="base">
              <a:lnSpc>
                <a:spcPts val="2800"/>
              </a:lnSpc>
              <a:spcBef>
                <a:spcPct val="0"/>
              </a:spcBef>
              <a:spcAft>
                <a:spcPts val="1400"/>
              </a:spcAft>
              <a:buSzPct val="140000"/>
            </a:pPr>
            <a:r>
              <a:rPr lang="en-GB" altLang="en-US" sz="2000" b="1" i="1" dirty="0">
                <a:solidFill>
                  <a:schemeClr val="accent4">
                    <a:lumMod val="50000"/>
                  </a:schemeClr>
                </a:solidFill>
                <a:latin typeface="Arial" panose="020B0604020202020204" pitchFamily="34" charset="0"/>
                <a:cs typeface="Arial" panose="020B0604020202020204" pitchFamily="34" charset="0"/>
              </a:rPr>
              <a:t>Attribution</a:t>
            </a:r>
            <a:r>
              <a:rPr lang="en-GB" altLang="en-US" sz="2000" dirty="0">
                <a:solidFill>
                  <a:schemeClr val="accent4">
                    <a:lumMod val="50000"/>
                  </a:schemeClr>
                </a:solidFill>
                <a:latin typeface="Arial" panose="020B0604020202020204" pitchFamily="34" charset="0"/>
                <a:cs typeface="Arial" panose="020B0604020202020204" pitchFamily="34" charset="0"/>
              </a:rPr>
              <a:t> – case studies to tease out how the research </a:t>
            </a:r>
            <a:r>
              <a:rPr lang="en-GB" altLang="en-US" sz="2000" i="1" dirty="0">
                <a:solidFill>
                  <a:schemeClr val="accent4">
                    <a:lumMod val="50000"/>
                  </a:schemeClr>
                </a:solidFill>
                <a:latin typeface="Arial" panose="020B0604020202020204" pitchFamily="34" charset="0"/>
                <a:cs typeface="Arial" panose="020B0604020202020204" pitchFamily="34" charset="0"/>
              </a:rPr>
              <a:t>contributed</a:t>
            </a:r>
            <a:r>
              <a:rPr lang="en-GB" altLang="en-US" sz="2000" dirty="0">
                <a:solidFill>
                  <a:schemeClr val="accent4">
                    <a:lumMod val="50000"/>
                  </a:schemeClr>
                </a:solidFill>
                <a:latin typeface="Arial" panose="020B0604020202020204" pitchFamily="34" charset="0"/>
                <a:cs typeface="Arial" panose="020B0604020202020204" pitchFamily="34" charset="0"/>
              </a:rPr>
              <a:t> to the impacts </a:t>
            </a:r>
          </a:p>
          <a:p>
            <a:pPr fontAlgn="base">
              <a:lnSpc>
                <a:spcPts val="2800"/>
              </a:lnSpc>
              <a:spcBef>
                <a:spcPct val="0"/>
              </a:spcBef>
              <a:spcAft>
                <a:spcPts val="1400"/>
              </a:spcAft>
              <a:buSzPct val="140000"/>
            </a:pPr>
            <a:r>
              <a:rPr lang="en-GB" altLang="en-US" sz="2000" b="1" i="1" dirty="0">
                <a:solidFill>
                  <a:schemeClr val="accent4">
                    <a:lumMod val="50000"/>
                  </a:schemeClr>
                </a:solidFill>
                <a:latin typeface="Arial" panose="020B0604020202020204" pitchFamily="34" charset="0"/>
                <a:cs typeface="Arial" panose="020B0604020202020204" pitchFamily="34" charset="0"/>
              </a:rPr>
              <a:t>Limitations of metrics</a:t>
            </a:r>
            <a:r>
              <a:rPr lang="en-GB" altLang="en-US" sz="2000" dirty="0">
                <a:solidFill>
                  <a:schemeClr val="accent4">
                    <a:lumMod val="50000"/>
                  </a:schemeClr>
                </a:solidFill>
                <a:latin typeface="Arial" panose="020B0604020202020204" pitchFamily="34" charset="0"/>
                <a:cs typeface="Arial" panose="020B0604020202020204" pitchFamily="34" charset="0"/>
              </a:rPr>
              <a:t> – expert panels assessed rather than </a:t>
            </a:r>
            <a:r>
              <a:rPr lang="en-GB" altLang="en-US" sz="2000" i="1" dirty="0">
                <a:solidFill>
                  <a:schemeClr val="accent4">
                    <a:lumMod val="50000"/>
                  </a:schemeClr>
                </a:solidFill>
                <a:latin typeface="Arial" panose="020B0604020202020204" pitchFamily="34" charset="0"/>
                <a:cs typeface="Arial" panose="020B0604020202020204" pitchFamily="34" charset="0"/>
              </a:rPr>
              <a:t>measured</a:t>
            </a:r>
            <a:r>
              <a:rPr lang="en-GB" altLang="en-US" sz="2000" dirty="0">
                <a:solidFill>
                  <a:schemeClr val="accent4">
                    <a:lumMod val="50000"/>
                  </a:schemeClr>
                </a:solidFill>
                <a:latin typeface="Arial" panose="020B0604020202020204" pitchFamily="34" charset="0"/>
                <a:cs typeface="Arial" panose="020B0604020202020204" pitchFamily="34" charset="0"/>
              </a:rPr>
              <a:t> impact; indicators were used as supporting evidence</a:t>
            </a:r>
          </a:p>
          <a:p>
            <a:pPr fontAlgn="base">
              <a:lnSpc>
                <a:spcPts val="2800"/>
              </a:lnSpc>
              <a:spcBef>
                <a:spcPct val="0"/>
              </a:spcBef>
              <a:spcAft>
                <a:spcPts val="1400"/>
              </a:spcAft>
              <a:buSzPct val="140000"/>
            </a:pPr>
            <a:r>
              <a:rPr lang="en-GB" altLang="en-US" sz="2000" b="1" i="1" dirty="0">
                <a:solidFill>
                  <a:schemeClr val="accent4">
                    <a:lumMod val="50000"/>
                  </a:schemeClr>
                </a:solidFill>
                <a:latin typeface="Arial" panose="020B0604020202020204" pitchFamily="34" charset="0"/>
                <a:cs typeface="Arial" panose="020B0604020202020204" pitchFamily="34" charset="0"/>
              </a:rPr>
              <a:t>Corroboration</a:t>
            </a:r>
            <a:r>
              <a:rPr lang="en-GB" altLang="en-US" sz="2000" dirty="0">
                <a:solidFill>
                  <a:schemeClr val="accent4">
                    <a:lumMod val="50000"/>
                  </a:schemeClr>
                </a:solidFill>
                <a:latin typeface="Arial" panose="020B0604020202020204" pitchFamily="34" charset="0"/>
                <a:cs typeface="Arial" panose="020B0604020202020204" pitchFamily="34" charset="0"/>
              </a:rPr>
              <a:t> – there was scope for third party verification, and expert panels to judge credibility of the evidence</a:t>
            </a:r>
          </a:p>
          <a:p>
            <a:pPr marL="0" indent="0" fontAlgn="base">
              <a:lnSpc>
                <a:spcPts val="2800"/>
              </a:lnSpc>
              <a:spcBef>
                <a:spcPct val="0"/>
              </a:spcBef>
              <a:spcAft>
                <a:spcPts val="1400"/>
              </a:spcAft>
              <a:buClr>
                <a:srgbClr val="0066FF"/>
              </a:buClr>
              <a:buSzPct val="140000"/>
              <a:buNone/>
            </a:pPr>
            <a:endParaRPr lang="en-GB" altLang="en-US" sz="2200" dirty="0">
              <a:solidFill>
                <a:srgbClr val="000000"/>
              </a:solidFill>
            </a:endParaRPr>
          </a:p>
          <a:p>
            <a:pPr fontAlgn="base">
              <a:lnSpc>
                <a:spcPts val="2800"/>
              </a:lnSpc>
              <a:spcBef>
                <a:spcPct val="0"/>
              </a:spcBef>
              <a:spcAft>
                <a:spcPts val="1400"/>
              </a:spcAft>
              <a:buClr>
                <a:srgbClr val="0066FF"/>
              </a:buClr>
              <a:buSzPct val="140000"/>
              <a:buNone/>
            </a:pPr>
            <a:r>
              <a:rPr lang="en-GB" altLang="en-US" sz="2200" dirty="0">
                <a:solidFill>
                  <a:srgbClr val="000000"/>
                </a:solidFill>
              </a:rPr>
              <a:t> </a:t>
            </a:r>
          </a:p>
          <a:p>
            <a:pPr fontAlgn="base">
              <a:lnSpc>
                <a:spcPts val="2800"/>
              </a:lnSpc>
              <a:spcBef>
                <a:spcPct val="0"/>
              </a:spcBef>
              <a:spcAft>
                <a:spcPts val="1400"/>
              </a:spcAft>
              <a:buClr>
                <a:srgbClr val="0066FF"/>
              </a:buClr>
              <a:buSzPct val="140000"/>
            </a:pPr>
            <a:endParaRPr lang="en-GB" altLang="en-US" sz="2200" dirty="0">
              <a:solidFill>
                <a:srgbClr val="000000"/>
              </a:solidFill>
            </a:endParaRPr>
          </a:p>
        </p:txBody>
      </p:sp>
    </p:spTree>
    <p:extLst>
      <p:ext uri="{BB962C8B-B14F-4D97-AF65-F5344CB8AC3E}">
        <p14:creationId xmlns:p14="http://schemas.microsoft.com/office/powerpoint/2010/main" val="1138952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2855914" y="836614"/>
            <a:ext cx="6840537" cy="82708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rmAutofit/>
          </a:bodyPr>
          <a:lstStyle/>
          <a:p>
            <a:pPr>
              <a:lnSpc>
                <a:spcPts val="3800"/>
              </a:lnSpc>
            </a:pPr>
            <a:r>
              <a:rPr lang="en-GB" altLang="en-US" sz="3400" dirty="0">
                <a:solidFill>
                  <a:srgbClr val="00788A"/>
                </a:solidFill>
              </a:rPr>
              <a:t>Assessment criteria</a:t>
            </a:r>
            <a:endParaRPr lang="en-US" altLang="en-US" sz="3400" dirty="0">
              <a:solidFill>
                <a:srgbClr val="00788A"/>
              </a:solidFill>
            </a:endParaRPr>
          </a:p>
        </p:txBody>
      </p:sp>
      <p:sp>
        <p:nvSpPr>
          <p:cNvPr id="72707" name="Rectangle 3"/>
          <p:cNvSpPr>
            <a:spLocks noChangeArrowheads="1"/>
          </p:cNvSpPr>
          <p:nvPr/>
        </p:nvSpPr>
        <p:spPr bwMode="auto">
          <a:xfrm>
            <a:off x="2855914" y="1700214"/>
            <a:ext cx="6840537"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har char="•"/>
              <a:defRPr sz="3200">
                <a:solidFill>
                  <a:schemeClr val="tx1"/>
                </a:solidFill>
                <a:latin typeface="Arial" charset="0"/>
              </a:defRPr>
            </a:lvl1pPr>
            <a:lvl2pPr marL="825500" indent="-285750" eaLnBrk="0" hangingPunct="0">
              <a:spcBef>
                <a:spcPct val="20000"/>
              </a:spcBef>
              <a:buChar char="–"/>
              <a:defRPr sz="2800">
                <a:solidFill>
                  <a:schemeClr val="tx1"/>
                </a:solidFill>
                <a:latin typeface="Arial" charset="0"/>
              </a:defRPr>
            </a:lvl2pPr>
            <a:lvl3pPr marL="1233488" indent="-228600" eaLnBrk="0" hangingPunct="0">
              <a:spcBef>
                <a:spcPct val="20000"/>
              </a:spcBef>
              <a:buChar char="•"/>
              <a:defRPr sz="2400">
                <a:solidFill>
                  <a:schemeClr val="tx1"/>
                </a:solidFill>
                <a:latin typeface="Arial" charset="0"/>
              </a:defRPr>
            </a:lvl3pPr>
            <a:lvl4pPr marL="1641475"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lnSpc>
                <a:spcPts val="2800"/>
              </a:lnSpc>
              <a:spcBef>
                <a:spcPct val="0"/>
              </a:spcBef>
              <a:spcAft>
                <a:spcPts val="1400"/>
              </a:spcAft>
              <a:buClr>
                <a:srgbClr val="0066FF"/>
              </a:buClr>
              <a:buSzPct val="140000"/>
              <a:buNone/>
            </a:pPr>
            <a:endParaRPr lang="en-US" altLang="en-US" sz="2200">
              <a:solidFill>
                <a:srgbClr val="000000"/>
              </a:solidFill>
            </a:endParaRPr>
          </a:p>
        </p:txBody>
      </p:sp>
      <p:sp>
        <p:nvSpPr>
          <p:cNvPr id="72709" name="Rectangle 5"/>
          <p:cNvSpPr>
            <a:spLocks noChangeArrowheads="1"/>
          </p:cNvSpPr>
          <p:nvPr/>
        </p:nvSpPr>
        <p:spPr bwMode="auto">
          <a:xfrm>
            <a:off x="2855914" y="1916114"/>
            <a:ext cx="6840537"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65125" indent="-365125" eaLnBrk="0" hangingPunct="0">
              <a:spcBef>
                <a:spcPct val="20000"/>
              </a:spcBef>
              <a:buChar char="•"/>
              <a:defRPr sz="3200">
                <a:solidFill>
                  <a:schemeClr val="tx1"/>
                </a:solidFill>
                <a:latin typeface="Arial" charset="0"/>
              </a:defRPr>
            </a:lvl1pPr>
            <a:lvl2pPr marL="900113" indent="-355600" eaLnBrk="0" hangingPunct="0">
              <a:spcBef>
                <a:spcPct val="20000"/>
              </a:spcBef>
              <a:buChar char="–"/>
              <a:defRPr sz="2800">
                <a:solidFill>
                  <a:schemeClr val="tx1"/>
                </a:solidFill>
                <a:latin typeface="Arial" charset="0"/>
              </a:defRPr>
            </a:lvl2pPr>
            <a:lvl3pPr marL="1265238" indent="-185738" eaLnBrk="0" hangingPunct="0">
              <a:spcBef>
                <a:spcPct val="20000"/>
              </a:spcBef>
              <a:buChar char="•"/>
              <a:defRPr sz="2400">
                <a:solidFill>
                  <a:schemeClr val="tx1"/>
                </a:solidFill>
                <a:latin typeface="Arial" charset="0"/>
              </a:defRPr>
            </a:lvl3pPr>
            <a:lvl4pPr marL="1839913" indent="-228600" eaLnBrk="0" hangingPunct="0">
              <a:spcBef>
                <a:spcPct val="20000"/>
              </a:spcBef>
              <a:buChar char="–"/>
              <a:defRPr sz="2000">
                <a:solidFill>
                  <a:schemeClr val="tx1"/>
                </a:solidFill>
                <a:latin typeface="Arial" charset="0"/>
              </a:defRPr>
            </a:lvl4pPr>
            <a:lvl5pPr marL="2247900" indent="-228600" eaLnBrk="0" hangingPunct="0">
              <a:spcBef>
                <a:spcPct val="20000"/>
              </a:spcBef>
              <a:buChar char="»"/>
              <a:defRPr sz="2000">
                <a:solidFill>
                  <a:schemeClr val="tx1"/>
                </a:solidFill>
                <a:latin typeface="Arial" charset="0"/>
              </a:defRPr>
            </a:lvl5pPr>
            <a:lvl6pPr marL="2705100" indent="-228600" eaLnBrk="0" fontAlgn="base" hangingPunct="0">
              <a:spcBef>
                <a:spcPct val="20000"/>
              </a:spcBef>
              <a:spcAft>
                <a:spcPct val="0"/>
              </a:spcAft>
              <a:buChar char="»"/>
              <a:defRPr sz="2000">
                <a:solidFill>
                  <a:schemeClr val="tx1"/>
                </a:solidFill>
                <a:latin typeface="Arial" charset="0"/>
              </a:defRPr>
            </a:lvl6pPr>
            <a:lvl7pPr marL="3162300" indent="-228600" eaLnBrk="0" fontAlgn="base" hangingPunct="0">
              <a:spcBef>
                <a:spcPct val="20000"/>
              </a:spcBef>
              <a:spcAft>
                <a:spcPct val="0"/>
              </a:spcAft>
              <a:buChar char="»"/>
              <a:defRPr sz="2000">
                <a:solidFill>
                  <a:schemeClr val="tx1"/>
                </a:solidFill>
                <a:latin typeface="Arial" charset="0"/>
              </a:defRPr>
            </a:lvl7pPr>
            <a:lvl8pPr marL="3619500" indent="-228600" eaLnBrk="0" fontAlgn="base" hangingPunct="0">
              <a:spcBef>
                <a:spcPct val="20000"/>
              </a:spcBef>
              <a:spcAft>
                <a:spcPct val="0"/>
              </a:spcAft>
              <a:buChar char="»"/>
              <a:defRPr sz="2000">
                <a:solidFill>
                  <a:schemeClr val="tx1"/>
                </a:solidFill>
                <a:latin typeface="Arial" charset="0"/>
              </a:defRPr>
            </a:lvl8pPr>
            <a:lvl9pPr marL="4076700" indent="-228600" eaLnBrk="0" fontAlgn="base" hangingPunct="0">
              <a:spcBef>
                <a:spcPct val="20000"/>
              </a:spcBef>
              <a:spcAft>
                <a:spcPct val="0"/>
              </a:spcAft>
              <a:buChar char="»"/>
              <a:defRPr sz="2000">
                <a:solidFill>
                  <a:schemeClr val="tx1"/>
                </a:solidFill>
                <a:latin typeface="Arial" charset="0"/>
              </a:defRPr>
            </a:lvl9pPr>
          </a:lstStyle>
          <a:p>
            <a:pPr fontAlgn="base">
              <a:lnSpc>
                <a:spcPts val="2800"/>
              </a:lnSpc>
              <a:spcBef>
                <a:spcPct val="0"/>
              </a:spcBef>
              <a:spcAft>
                <a:spcPts val="1400"/>
              </a:spcAft>
              <a:buSzPct val="140000"/>
            </a:pPr>
            <a:r>
              <a:rPr lang="en-GB" altLang="en-US" sz="2000" dirty="0">
                <a:solidFill>
                  <a:schemeClr val="accent4">
                    <a:lumMod val="50000"/>
                  </a:schemeClr>
                </a:solidFill>
                <a:latin typeface="Arial" panose="020B0604020202020204" pitchFamily="34" charset="0"/>
                <a:cs typeface="Arial" panose="020B0604020202020204" pitchFamily="34" charset="0"/>
              </a:rPr>
              <a:t>Expert panels assessed benefit in terms of their ‘reach’ and ‘significance’ </a:t>
            </a:r>
          </a:p>
          <a:p>
            <a:pPr fontAlgn="base">
              <a:lnSpc>
                <a:spcPts val="2800"/>
              </a:lnSpc>
              <a:spcBef>
                <a:spcPct val="0"/>
              </a:spcBef>
              <a:spcAft>
                <a:spcPts val="1400"/>
              </a:spcAft>
              <a:buSzPct val="140000"/>
            </a:pPr>
            <a:r>
              <a:rPr lang="en-GB" altLang="en-US" sz="2000" dirty="0">
                <a:solidFill>
                  <a:schemeClr val="accent4">
                    <a:lumMod val="50000"/>
                  </a:schemeClr>
                </a:solidFill>
                <a:latin typeface="Arial" panose="020B0604020202020204" pitchFamily="34" charset="0"/>
                <a:cs typeface="Arial" panose="020B0604020202020204" pitchFamily="34" charset="0"/>
              </a:rPr>
              <a:t>All panels included substantial user representation – we suggested user members focus on the impact element, with reviewing outputs as ’optional’  </a:t>
            </a:r>
          </a:p>
        </p:txBody>
      </p:sp>
    </p:spTree>
    <p:extLst>
      <p:ext uri="{BB962C8B-B14F-4D97-AF65-F5344CB8AC3E}">
        <p14:creationId xmlns:p14="http://schemas.microsoft.com/office/powerpoint/2010/main" val="2119886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bwMode="auto">
          <a:xfrm>
            <a:off x="2279651" y="692150"/>
            <a:ext cx="7777163" cy="8270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ormAutofit/>
          </a:bodyPr>
          <a:lstStyle/>
          <a:p>
            <a:pPr>
              <a:lnSpc>
                <a:spcPts val="3800"/>
              </a:lnSpc>
            </a:pPr>
            <a:r>
              <a:rPr lang="en-GB" altLang="en-US" sz="3400" dirty="0">
                <a:solidFill>
                  <a:srgbClr val="00788A"/>
                </a:solidFill>
              </a:rPr>
              <a:t>This was not about</a:t>
            </a:r>
            <a:endParaRPr lang="en-US" altLang="en-US" sz="3400" dirty="0">
              <a:solidFill>
                <a:srgbClr val="00788A"/>
              </a:solidFill>
            </a:endParaRPr>
          </a:p>
        </p:txBody>
      </p:sp>
      <p:sp>
        <p:nvSpPr>
          <p:cNvPr id="66563" name="Rectangle 3"/>
          <p:cNvSpPr>
            <a:spLocks noChangeArrowheads="1"/>
          </p:cNvSpPr>
          <p:nvPr/>
        </p:nvSpPr>
        <p:spPr bwMode="auto">
          <a:xfrm>
            <a:off x="2855914" y="1808164"/>
            <a:ext cx="68405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lnSpc>
                <a:spcPts val="2800"/>
              </a:lnSpc>
              <a:spcBef>
                <a:spcPct val="0"/>
              </a:spcBef>
              <a:spcAft>
                <a:spcPts val="1400"/>
              </a:spcAft>
              <a:buClr>
                <a:srgbClr val="0066FF"/>
              </a:buClr>
              <a:buSzPct val="140000"/>
            </a:pPr>
            <a:endParaRPr lang="en-US" altLang="en-US" sz="2200">
              <a:solidFill>
                <a:srgbClr val="000000"/>
              </a:solidFill>
            </a:endParaRPr>
          </a:p>
        </p:txBody>
      </p:sp>
      <p:sp>
        <p:nvSpPr>
          <p:cNvPr id="66565" name="Rectangle 5"/>
          <p:cNvSpPr>
            <a:spLocks noChangeArrowheads="1"/>
          </p:cNvSpPr>
          <p:nvPr/>
        </p:nvSpPr>
        <p:spPr bwMode="auto">
          <a:xfrm>
            <a:off x="2782889" y="1484314"/>
            <a:ext cx="70580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65125" indent="-3651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20000"/>
              </a:spcBef>
              <a:spcAft>
                <a:spcPct val="0"/>
              </a:spcAft>
              <a:buFont typeface="Arial" panose="020B0604020202020204" pitchFamily="34" charset="0"/>
              <a:buChar char="•"/>
            </a:pPr>
            <a:endParaRPr lang="en-GB" altLang="en-US" sz="2000" dirty="0">
              <a:solidFill>
                <a:schemeClr val="accent4">
                  <a:lumMod val="50000"/>
                </a:schemeClr>
              </a:solidFill>
              <a:latin typeface="Arial" panose="020B0604020202020204" pitchFamily="34" charset="0"/>
              <a:cs typeface="Arial" panose="020B0604020202020204" pitchFamily="34" charset="0"/>
            </a:endParaRPr>
          </a:p>
          <a:p>
            <a:pPr eaLnBrk="1" fontAlgn="base" hangingPunct="1">
              <a:spcBef>
                <a:spcPct val="20000"/>
              </a:spcBef>
              <a:spcAft>
                <a:spcPct val="0"/>
              </a:spcAft>
              <a:buFont typeface="Arial" panose="020B0604020202020204" pitchFamily="34" charset="0"/>
              <a:buChar char="•"/>
            </a:pPr>
            <a:r>
              <a:rPr lang="en-GB" altLang="en-US" sz="2000" dirty="0">
                <a:solidFill>
                  <a:schemeClr val="accent4">
                    <a:lumMod val="50000"/>
                  </a:schemeClr>
                </a:solidFill>
                <a:latin typeface="Arial" panose="020B0604020202020204" pitchFamily="34" charset="0"/>
                <a:cs typeface="Arial" panose="020B0604020202020204" pitchFamily="34" charset="0"/>
              </a:rPr>
              <a:t>Quantifying impact</a:t>
            </a:r>
          </a:p>
          <a:p>
            <a:pPr eaLnBrk="1" fontAlgn="base" hangingPunct="1">
              <a:spcBef>
                <a:spcPct val="20000"/>
              </a:spcBef>
              <a:spcAft>
                <a:spcPct val="0"/>
              </a:spcAft>
              <a:buFont typeface="Arial" panose="020B0604020202020204" pitchFamily="34" charset="0"/>
              <a:buChar char="•"/>
            </a:pPr>
            <a:r>
              <a:rPr lang="en-GB" altLang="en-US" sz="2000" dirty="0">
                <a:solidFill>
                  <a:schemeClr val="accent4">
                    <a:lumMod val="50000"/>
                  </a:schemeClr>
                </a:solidFill>
                <a:latin typeface="Arial" panose="020B0604020202020204" pitchFamily="34" charset="0"/>
                <a:cs typeface="Arial" panose="020B0604020202020204" pitchFamily="34" charset="0"/>
              </a:rPr>
              <a:t>Focusing narrowly on economic impact </a:t>
            </a:r>
          </a:p>
          <a:p>
            <a:pPr eaLnBrk="1" fontAlgn="base" hangingPunct="1">
              <a:spcBef>
                <a:spcPct val="20000"/>
              </a:spcBef>
              <a:spcAft>
                <a:spcPct val="0"/>
              </a:spcAft>
              <a:buFont typeface="Arial" panose="020B0604020202020204" pitchFamily="34" charset="0"/>
              <a:buChar char="•"/>
            </a:pPr>
            <a:r>
              <a:rPr lang="en-GB" altLang="en-US" sz="2000" dirty="0">
                <a:solidFill>
                  <a:schemeClr val="accent4">
                    <a:lumMod val="50000"/>
                  </a:schemeClr>
                </a:solidFill>
                <a:latin typeface="Arial" panose="020B0604020202020204" pitchFamily="34" charset="0"/>
                <a:cs typeface="Arial" panose="020B0604020202020204" pitchFamily="34" charset="0"/>
              </a:rPr>
              <a:t>Assessing impact of every researcher or output</a:t>
            </a:r>
          </a:p>
          <a:p>
            <a:pPr eaLnBrk="1" fontAlgn="base" hangingPunct="1">
              <a:spcBef>
                <a:spcPct val="20000"/>
              </a:spcBef>
              <a:spcAft>
                <a:spcPct val="0"/>
              </a:spcAft>
              <a:buFont typeface="Arial" panose="020B0604020202020204" pitchFamily="34" charset="0"/>
              <a:buChar char="•"/>
            </a:pPr>
            <a:r>
              <a:rPr lang="en-GB" altLang="en-US" sz="2000" dirty="0">
                <a:solidFill>
                  <a:schemeClr val="accent4">
                    <a:lumMod val="50000"/>
                  </a:schemeClr>
                </a:solidFill>
                <a:latin typeface="Arial" panose="020B0604020202020204" pitchFamily="34" charset="0"/>
                <a:cs typeface="Arial" panose="020B0604020202020204" pitchFamily="34" charset="0"/>
              </a:rPr>
              <a:t>Trying to predict future impact</a:t>
            </a:r>
          </a:p>
          <a:p>
            <a:pPr eaLnBrk="1" fontAlgn="base" hangingPunct="1">
              <a:spcBef>
                <a:spcPct val="20000"/>
              </a:spcBef>
              <a:spcAft>
                <a:spcPct val="0"/>
              </a:spcAft>
              <a:buFont typeface="Arial" panose="020B0604020202020204" pitchFamily="34" charset="0"/>
              <a:buChar char="•"/>
            </a:pPr>
            <a:r>
              <a:rPr lang="en-GB" altLang="en-US" sz="2000" dirty="0">
                <a:solidFill>
                  <a:schemeClr val="accent4">
                    <a:lumMod val="50000"/>
                  </a:schemeClr>
                </a:solidFill>
                <a:latin typeface="Arial" panose="020B0604020202020204" pitchFamily="34" charset="0"/>
                <a:cs typeface="Arial" panose="020B0604020202020204" pitchFamily="34" charset="0"/>
              </a:rPr>
              <a:t>Discouraging curiosity-driven research</a:t>
            </a:r>
          </a:p>
          <a:p>
            <a:pPr eaLnBrk="1" fontAlgn="base" hangingPunct="1">
              <a:spcBef>
                <a:spcPct val="20000"/>
              </a:spcBef>
              <a:spcAft>
                <a:spcPct val="0"/>
              </a:spcAft>
              <a:buFont typeface="Arial" panose="020B0604020202020204" pitchFamily="34" charset="0"/>
              <a:buChar char="•"/>
            </a:pPr>
            <a:r>
              <a:rPr lang="en-GB" altLang="en-US" sz="2000" dirty="0">
                <a:solidFill>
                  <a:schemeClr val="accent4">
                    <a:lumMod val="50000"/>
                  </a:schemeClr>
                </a:solidFill>
                <a:latin typeface="Arial" panose="020B0604020202020204" pitchFamily="34" charset="0"/>
                <a:cs typeface="Arial" panose="020B0604020202020204" pitchFamily="34" charset="0"/>
              </a:rPr>
              <a:t>Trading-off impact and excellence</a:t>
            </a:r>
          </a:p>
          <a:p>
            <a:pPr eaLnBrk="1" fontAlgn="base" hangingPunct="1">
              <a:spcBef>
                <a:spcPct val="20000"/>
              </a:spcBef>
              <a:spcAft>
                <a:spcPct val="0"/>
              </a:spcAft>
              <a:buClr>
                <a:srgbClr val="0066FF"/>
              </a:buClr>
              <a:buFontTx/>
              <a:buChar char="•"/>
            </a:pPr>
            <a:endParaRPr lang="en-GB" altLang="en-US" sz="2400" dirty="0">
              <a:solidFill>
                <a:srgbClr val="000000"/>
              </a:solidFill>
              <a:latin typeface="Calibri" pitchFamily="34" charset="0"/>
            </a:endParaRPr>
          </a:p>
          <a:p>
            <a:pPr eaLnBrk="1" fontAlgn="base" hangingPunct="1">
              <a:spcBef>
                <a:spcPct val="20000"/>
              </a:spcBef>
              <a:spcAft>
                <a:spcPct val="0"/>
              </a:spcAft>
              <a:buClr>
                <a:srgbClr val="0066FF"/>
              </a:buClr>
              <a:buFontTx/>
              <a:buChar char="•"/>
            </a:pPr>
            <a:endParaRPr lang="en-GB" altLang="en-US" sz="2200" dirty="0">
              <a:solidFill>
                <a:srgbClr val="000000"/>
              </a:solidFill>
            </a:endParaRPr>
          </a:p>
        </p:txBody>
      </p:sp>
    </p:spTree>
    <p:extLst>
      <p:ext uri="{BB962C8B-B14F-4D97-AF65-F5344CB8AC3E}">
        <p14:creationId xmlns:p14="http://schemas.microsoft.com/office/powerpoint/2010/main" val="1983796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9218" y="941697"/>
            <a:ext cx="2127190" cy="2800767"/>
          </a:xfrm>
          <a:prstGeom prst="rect">
            <a:avLst/>
          </a:prstGeom>
          <a:solidFill>
            <a:schemeClr val="accent2">
              <a:lumMod val="20000"/>
              <a:lumOff val="80000"/>
            </a:schemeClr>
          </a:solidFill>
          <a:ln>
            <a:solidFill>
              <a:srgbClr val="6D7073"/>
            </a:solidFill>
          </a:ln>
        </p:spPr>
        <p:txBody>
          <a:bodyPr wrap="square">
            <a:spAutoFit/>
          </a:bodyPr>
          <a:lstStyle/>
          <a:p>
            <a:pPr>
              <a:spcAft>
                <a:spcPts val="300"/>
              </a:spcAft>
              <a:tabLst>
                <a:tab pos="540385" algn="l"/>
              </a:tabLst>
            </a:pPr>
            <a:r>
              <a:rPr lang="en-GB" sz="1600" b="1" dirty="0">
                <a:solidFill>
                  <a:prstClr val="black"/>
                </a:solidFill>
                <a:latin typeface="Calibri"/>
                <a:ea typeface="Times New Roman"/>
                <a:cs typeface="Arial"/>
              </a:rPr>
              <a:t>A Impacts on society, culture and creativity:</a:t>
            </a:r>
            <a:br>
              <a:rPr lang="en-GB" sz="1600" b="1" dirty="0">
                <a:solidFill>
                  <a:prstClr val="black"/>
                </a:solidFill>
                <a:latin typeface="Calibri"/>
                <a:ea typeface="Times New Roman"/>
                <a:cs typeface="Arial"/>
              </a:rPr>
            </a:br>
            <a:r>
              <a:rPr lang="en-GB" sz="1600" dirty="0">
                <a:solidFill>
                  <a:prstClr val="black"/>
                </a:solidFill>
                <a:latin typeface="Calibri"/>
                <a:ea typeface="Times New Roman"/>
                <a:cs typeface="Arial"/>
              </a:rPr>
              <a:t>Impacts where the beneficiaries are individuals, groups of individuals, organisations or communities whose knowledge, behaviours or practices have been influenced </a:t>
            </a:r>
            <a:endParaRPr lang="en-GB" sz="1600" dirty="0">
              <a:solidFill>
                <a:prstClr val="black"/>
              </a:solidFill>
              <a:latin typeface="Calibri"/>
              <a:ea typeface="Times New Roman"/>
              <a:cs typeface="Times New Roman"/>
            </a:endParaRPr>
          </a:p>
        </p:txBody>
      </p:sp>
      <p:sp>
        <p:nvSpPr>
          <p:cNvPr id="5" name="Rectangle 4"/>
          <p:cNvSpPr/>
          <p:nvPr/>
        </p:nvSpPr>
        <p:spPr>
          <a:xfrm>
            <a:off x="4576139" y="952680"/>
            <a:ext cx="2286000" cy="2800767"/>
          </a:xfrm>
          <a:prstGeom prst="rect">
            <a:avLst/>
          </a:prstGeom>
          <a:solidFill>
            <a:schemeClr val="accent1">
              <a:lumMod val="20000"/>
              <a:lumOff val="80000"/>
            </a:schemeClr>
          </a:solidFill>
          <a:ln>
            <a:solidFill>
              <a:srgbClr val="6D7073"/>
            </a:solidFill>
          </a:ln>
        </p:spPr>
        <p:txBody>
          <a:bodyPr>
            <a:spAutoFit/>
          </a:bodyPr>
          <a:lstStyle/>
          <a:p>
            <a:pPr>
              <a:spcAft>
                <a:spcPts val="300"/>
              </a:spcAft>
              <a:tabLst>
                <a:tab pos="540385" algn="l"/>
              </a:tabLst>
            </a:pPr>
            <a:r>
              <a:rPr lang="en-GB" sz="1600" b="1" dirty="0">
                <a:solidFill>
                  <a:prstClr val="black"/>
                </a:solidFill>
                <a:latin typeface="Calibri"/>
              </a:rPr>
              <a:t>B Impacts on society, culture and creativity</a:t>
            </a:r>
            <a:br>
              <a:rPr lang="en-GB" sz="1600" b="1" dirty="0">
                <a:solidFill>
                  <a:prstClr val="black"/>
                </a:solidFill>
                <a:latin typeface="Calibri"/>
              </a:rPr>
            </a:br>
            <a:r>
              <a:rPr lang="en-GB" sz="1600" dirty="0">
                <a:solidFill>
                  <a:prstClr val="black"/>
                </a:solidFill>
                <a:latin typeface="Calibri"/>
              </a:rPr>
              <a:t>Impacts where the beneficiaries may include individuals, groups of individuals, organisations or communities whose knowledge, behaviours, creative practices and other activity have been influenced</a:t>
            </a:r>
            <a:endParaRPr lang="en-GB" sz="1600" dirty="0">
              <a:solidFill>
                <a:prstClr val="black"/>
              </a:solidFill>
              <a:latin typeface="Arial"/>
              <a:ea typeface="Times New Roman"/>
              <a:cs typeface="Times New Roman"/>
            </a:endParaRPr>
          </a:p>
        </p:txBody>
      </p:sp>
      <p:sp>
        <p:nvSpPr>
          <p:cNvPr id="6" name="TextBox 5"/>
          <p:cNvSpPr txBox="1"/>
          <p:nvPr/>
        </p:nvSpPr>
        <p:spPr>
          <a:xfrm>
            <a:off x="2329219" y="143880"/>
            <a:ext cx="6938301" cy="584775"/>
          </a:xfrm>
          <a:prstGeom prst="rect">
            <a:avLst/>
          </a:prstGeom>
          <a:solidFill>
            <a:srgbClr val="00788A"/>
          </a:solidFill>
        </p:spPr>
        <p:txBody>
          <a:bodyPr wrap="square" rtlCol="0">
            <a:spAutoFit/>
          </a:bodyPr>
          <a:lstStyle/>
          <a:p>
            <a:pPr algn="r"/>
            <a:r>
              <a:rPr lang="en-GB" sz="3200" b="1" dirty="0">
                <a:solidFill>
                  <a:prstClr val="black"/>
                </a:solidFill>
                <a:latin typeface="Calibri"/>
              </a:rPr>
              <a:t>Culture and society</a:t>
            </a:r>
          </a:p>
        </p:txBody>
      </p:sp>
      <p:sp>
        <p:nvSpPr>
          <p:cNvPr id="8" name="Rectangle 7"/>
          <p:cNvSpPr/>
          <p:nvPr/>
        </p:nvSpPr>
        <p:spPr>
          <a:xfrm>
            <a:off x="6951415" y="922460"/>
            <a:ext cx="2316104" cy="2839239"/>
          </a:xfrm>
          <a:prstGeom prst="rect">
            <a:avLst/>
          </a:prstGeom>
          <a:solidFill>
            <a:schemeClr val="accent4">
              <a:lumMod val="20000"/>
              <a:lumOff val="80000"/>
            </a:schemeClr>
          </a:solidFill>
          <a:ln>
            <a:solidFill>
              <a:srgbClr val="6D7073"/>
            </a:solidFill>
          </a:ln>
        </p:spPr>
        <p:txBody>
          <a:bodyPr wrap="square">
            <a:spAutoFit/>
          </a:bodyPr>
          <a:lstStyle/>
          <a:p>
            <a:pPr>
              <a:spcAft>
                <a:spcPts val="300"/>
              </a:spcAft>
              <a:tabLst>
                <a:tab pos="540385" algn="l"/>
              </a:tabLst>
              <a:defRPr/>
            </a:pPr>
            <a:r>
              <a:rPr lang="en-GB" sz="1600" b="1" dirty="0">
                <a:solidFill>
                  <a:prstClr val="black"/>
                </a:solidFill>
                <a:latin typeface="Calibri"/>
              </a:rPr>
              <a:t>C Impacts on creativity, culture and society:  </a:t>
            </a:r>
            <a:r>
              <a:rPr lang="en-GB" sz="1600" dirty="0">
                <a:solidFill>
                  <a:prstClr val="black"/>
                </a:solidFill>
                <a:latin typeface="Calibri"/>
              </a:rPr>
              <a:t>Impacts where the beneficiaries are individuals, groups of individuals, organisations or communities whose knowledge, behaviours, practices, rights or duties have been influenced</a:t>
            </a:r>
          </a:p>
          <a:p>
            <a:pPr>
              <a:spcAft>
                <a:spcPts val="300"/>
              </a:spcAft>
              <a:tabLst>
                <a:tab pos="540385" algn="l"/>
              </a:tabLst>
              <a:defRPr/>
            </a:pPr>
            <a:endParaRPr lang="en-GB" sz="1600" dirty="0">
              <a:solidFill>
                <a:prstClr val="black"/>
              </a:solidFill>
              <a:latin typeface="Arial"/>
              <a:ea typeface="Times New Roman"/>
              <a:cs typeface="Times New Roman"/>
            </a:endParaRPr>
          </a:p>
        </p:txBody>
      </p:sp>
      <p:sp>
        <p:nvSpPr>
          <p:cNvPr id="10" name="Rectangle 9"/>
          <p:cNvSpPr/>
          <p:nvPr/>
        </p:nvSpPr>
        <p:spPr>
          <a:xfrm>
            <a:off x="2329218" y="3809083"/>
            <a:ext cx="2119548" cy="2308324"/>
          </a:xfrm>
          <a:prstGeom prst="rect">
            <a:avLst/>
          </a:prstGeom>
          <a:solidFill>
            <a:schemeClr val="accent6">
              <a:lumMod val="20000"/>
              <a:lumOff val="80000"/>
            </a:schemeClr>
          </a:solidFill>
          <a:ln>
            <a:solidFill>
              <a:srgbClr val="6D7073"/>
            </a:solidFill>
          </a:ln>
        </p:spPr>
        <p:txBody>
          <a:bodyPr wrap="square">
            <a:spAutoFit/>
          </a:bodyPr>
          <a:lstStyle/>
          <a:p>
            <a:r>
              <a:rPr lang="en-GB" sz="1600" b="1" dirty="0">
                <a:solidFill>
                  <a:prstClr val="black"/>
                </a:solidFill>
                <a:latin typeface="Calibri"/>
              </a:rPr>
              <a:t>D Civil society  </a:t>
            </a:r>
            <a:r>
              <a:rPr lang="en-GB" sz="1600" dirty="0">
                <a:solidFill>
                  <a:prstClr val="black"/>
                </a:solidFill>
                <a:latin typeface="Calibri"/>
              </a:rPr>
              <a:t>Influencing the form and content of associations between people or groups to illuminate and challenge cultural values and social assumptions. </a:t>
            </a:r>
          </a:p>
        </p:txBody>
      </p:sp>
      <p:sp>
        <p:nvSpPr>
          <p:cNvPr id="15" name="Rectangle 14"/>
          <p:cNvSpPr/>
          <p:nvPr/>
        </p:nvSpPr>
        <p:spPr>
          <a:xfrm>
            <a:off x="4567011" y="3809083"/>
            <a:ext cx="2304256" cy="2308324"/>
          </a:xfrm>
          <a:prstGeom prst="rect">
            <a:avLst/>
          </a:prstGeom>
          <a:solidFill>
            <a:schemeClr val="accent6">
              <a:lumMod val="20000"/>
              <a:lumOff val="80000"/>
            </a:schemeClr>
          </a:solidFill>
          <a:ln>
            <a:solidFill>
              <a:srgbClr val="6D7073"/>
            </a:solidFill>
          </a:ln>
        </p:spPr>
        <p:txBody>
          <a:bodyPr wrap="square">
            <a:spAutoFit/>
          </a:bodyPr>
          <a:lstStyle/>
          <a:p>
            <a:pPr>
              <a:defRPr/>
            </a:pPr>
            <a:r>
              <a:rPr lang="en-GB" sz="1600" b="1" dirty="0">
                <a:solidFill>
                  <a:prstClr val="black"/>
                </a:solidFill>
                <a:latin typeface="Calibri"/>
              </a:rPr>
              <a:t>D Public discourse </a:t>
            </a:r>
            <a:r>
              <a:rPr lang="en-GB" sz="1600" dirty="0">
                <a:solidFill>
                  <a:prstClr val="black"/>
                </a:solidFill>
                <a:latin typeface="Calibri"/>
              </a:rPr>
              <a:t>Extending the range and improving the quality of evidence, argument and expression to enhance public understanding of the major issues and challenges faced by individuals and society. </a:t>
            </a:r>
          </a:p>
        </p:txBody>
      </p:sp>
      <p:sp>
        <p:nvSpPr>
          <p:cNvPr id="16" name="Rectangle 15"/>
          <p:cNvSpPr/>
          <p:nvPr/>
        </p:nvSpPr>
        <p:spPr>
          <a:xfrm>
            <a:off x="6970024" y="3809083"/>
            <a:ext cx="2297496" cy="2308324"/>
          </a:xfrm>
          <a:prstGeom prst="rect">
            <a:avLst/>
          </a:prstGeom>
          <a:solidFill>
            <a:schemeClr val="accent6">
              <a:lumMod val="20000"/>
              <a:lumOff val="80000"/>
            </a:schemeClr>
          </a:solidFill>
          <a:ln>
            <a:solidFill>
              <a:srgbClr val="6D7073"/>
            </a:solidFill>
          </a:ln>
        </p:spPr>
        <p:txBody>
          <a:bodyPr wrap="square">
            <a:spAutoFit/>
          </a:bodyPr>
          <a:lstStyle/>
          <a:p>
            <a:pPr>
              <a:defRPr/>
            </a:pPr>
            <a:r>
              <a:rPr lang="en-GB" sz="1600" b="1" dirty="0">
                <a:solidFill>
                  <a:prstClr val="black"/>
                </a:solidFill>
                <a:latin typeface="Calibri"/>
              </a:rPr>
              <a:t>D Cultural life </a:t>
            </a:r>
            <a:r>
              <a:rPr lang="en-GB" sz="1600" dirty="0">
                <a:solidFill>
                  <a:prstClr val="black"/>
                </a:solidFill>
                <a:latin typeface="Calibri"/>
              </a:rPr>
              <a:t>Creating and interpreting cultural capital in all of its forms to enrich and expand the lives, imaginations and sensibilities of individuals and groups. </a:t>
            </a:r>
          </a:p>
          <a:p>
            <a:pPr>
              <a:defRPr/>
            </a:pPr>
            <a:endParaRPr lang="en-US" sz="1600" dirty="0">
              <a:solidFill>
                <a:prstClr val="black"/>
              </a:solidFill>
              <a:latin typeface="Calibri"/>
            </a:endParaRPr>
          </a:p>
          <a:p>
            <a:pPr>
              <a:defRPr/>
            </a:pPr>
            <a:endParaRPr lang="en-GB" sz="1600" dirty="0">
              <a:solidFill>
                <a:prstClr val="black"/>
              </a:solidFill>
              <a:latin typeface="Calibri"/>
            </a:endParaRPr>
          </a:p>
        </p:txBody>
      </p:sp>
    </p:spTree>
    <p:extLst>
      <p:ext uri="{BB962C8B-B14F-4D97-AF65-F5344CB8AC3E}">
        <p14:creationId xmlns:p14="http://schemas.microsoft.com/office/powerpoint/2010/main" val="625673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9218" y="941697"/>
            <a:ext cx="2127190" cy="2554545"/>
          </a:xfrm>
          <a:prstGeom prst="rect">
            <a:avLst/>
          </a:prstGeom>
          <a:solidFill>
            <a:schemeClr val="accent2">
              <a:lumMod val="20000"/>
              <a:lumOff val="80000"/>
            </a:schemeClr>
          </a:solidFill>
          <a:ln>
            <a:solidFill>
              <a:srgbClr val="6D7073"/>
            </a:solidFill>
          </a:ln>
        </p:spPr>
        <p:txBody>
          <a:bodyPr wrap="square">
            <a:spAutoFit/>
          </a:bodyPr>
          <a:lstStyle/>
          <a:p>
            <a:r>
              <a:rPr lang="en-GB" sz="1600" b="1" dirty="0">
                <a:solidFill>
                  <a:prstClr val="black"/>
                </a:solidFill>
              </a:rPr>
              <a:t>A Commercial impacts:</a:t>
            </a:r>
            <a:r>
              <a:rPr lang="en-GB" sz="1600" dirty="0">
                <a:solidFill>
                  <a:prstClr val="black"/>
                </a:solidFill>
              </a:rPr>
              <a:t/>
            </a:r>
            <a:br>
              <a:rPr lang="en-GB" sz="1600" dirty="0">
                <a:solidFill>
                  <a:prstClr val="black"/>
                </a:solidFill>
              </a:rPr>
            </a:br>
            <a:r>
              <a:rPr lang="en-GB" sz="1600" dirty="0">
                <a:solidFill>
                  <a:prstClr val="black"/>
                </a:solidFill>
              </a:rPr>
              <a:t>Impacts where the beneficiaries are usually companies, either new or established, or other types of organisation which undertake activity that creates wealth </a:t>
            </a:r>
          </a:p>
        </p:txBody>
      </p:sp>
      <p:sp>
        <p:nvSpPr>
          <p:cNvPr id="5" name="Rectangle 4"/>
          <p:cNvSpPr/>
          <p:nvPr/>
        </p:nvSpPr>
        <p:spPr>
          <a:xfrm>
            <a:off x="4576139" y="952680"/>
            <a:ext cx="2286000" cy="2554545"/>
          </a:xfrm>
          <a:prstGeom prst="rect">
            <a:avLst/>
          </a:prstGeom>
          <a:solidFill>
            <a:srgbClr val="F4D7D5"/>
          </a:solidFill>
          <a:ln>
            <a:solidFill>
              <a:srgbClr val="6D7073"/>
            </a:solidFill>
          </a:ln>
        </p:spPr>
        <p:txBody>
          <a:bodyPr>
            <a:spAutoFit/>
          </a:bodyPr>
          <a:lstStyle/>
          <a:p>
            <a:pPr>
              <a:defRPr/>
            </a:pPr>
            <a:r>
              <a:rPr lang="en-GB" sz="1600" b="1" dirty="0">
                <a:solidFill>
                  <a:prstClr val="black"/>
                </a:solidFill>
              </a:rPr>
              <a:t>A Economic impacts:</a:t>
            </a:r>
            <a:br>
              <a:rPr lang="en-GB" sz="1600" b="1" dirty="0">
                <a:solidFill>
                  <a:prstClr val="black"/>
                </a:solidFill>
              </a:rPr>
            </a:br>
            <a:r>
              <a:rPr lang="en-GB" sz="1600" dirty="0">
                <a:solidFill>
                  <a:prstClr val="black"/>
                </a:solidFill>
              </a:rPr>
              <a:t>Impacts where the beneficiaries are usually the NHS or private health care or agricultural activity</a:t>
            </a:r>
          </a:p>
          <a:p>
            <a:pPr>
              <a:defRPr/>
            </a:pPr>
            <a:endParaRPr lang="en-GB" sz="1600" dirty="0">
              <a:solidFill>
                <a:prstClr val="black"/>
              </a:solidFill>
            </a:endParaRPr>
          </a:p>
          <a:p>
            <a:pPr>
              <a:defRPr/>
            </a:pPr>
            <a:endParaRPr lang="en-GB" sz="1600" dirty="0">
              <a:solidFill>
                <a:prstClr val="black"/>
              </a:solidFill>
            </a:endParaRPr>
          </a:p>
          <a:p>
            <a:pPr>
              <a:defRPr/>
            </a:pPr>
            <a:endParaRPr lang="en-GB" sz="1600" dirty="0">
              <a:solidFill>
                <a:prstClr val="black"/>
              </a:solidFill>
            </a:endParaRPr>
          </a:p>
          <a:p>
            <a:pPr>
              <a:defRPr/>
            </a:pPr>
            <a:endParaRPr lang="en-GB" sz="1600" dirty="0">
              <a:solidFill>
                <a:prstClr val="black"/>
              </a:solidFill>
            </a:endParaRPr>
          </a:p>
        </p:txBody>
      </p:sp>
      <p:sp>
        <p:nvSpPr>
          <p:cNvPr id="6" name="TextBox 5"/>
          <p:cNvSpPr txBox="1"/>
          <p:nvPr/>
        </p:nvSpPr>
        <p:spPr>
          <a:xfrm>
            <a:off x="2329219" y="143880"/>
            <a:ext cx="6938301" cy="584775"/>
          </a:xfrm>
          <a:prstGeom prst="rect">
            <a:avLst/>
          </a:prstGeom>
          <a:solidFill>
            <a:srgbClr val="00788A"/>
          </a:solidFill>
        </p:spPr>
        <p:txBody>
          <a:bodyPr wrap="square" rtlCol="0">
            <a:spAutoFit/>
          </a:bodyPr>
          <a:lstStyle/>
          <a:p>
            <a:pPr algn="r"/>
            <a:r>
              <a:rPr lang="en-GB" sz="3200" b="1" dirty="0">
                <a:solidFill>
                  <a:prstClr val="black"/>
                </a:solidFill>
                <a:latin typeface="Calibri"/>
              </a:rPr>
              <a:t>Economic and Commercial</a:t>
            </a:r>
          </a:p>
        </p:txBody>
      </p:sp>
      <p:sp>
        <p:nvSpPr>
          <p:cNvPr id="8" name="Rectangle 7"/>
          <p:cNvSpPr/>
          <p:nvPr/>
        </p:nvSpPr>
        <p:spPr>
          <a:xfrm>
            <a:off x="6951415" y="922460"/>
            <a:ext cx="2316104" cy="2554545"/>
          </a:xfrm>
          <a:prstGeom prst="rect">
            <a:avLst/>
          </a:prstGeom>
          <a:solidFill>
            <a:srgbClr val="FFE1CC"/>
          </a:solidFill>
          <a:ln>
            <a:solidFill>
              <a:srgbClr val="6D7073"/>
            </a:solidFill>
          </a:ln>
        </p:spPr>
        <p:txBody>
          <a:bodyPr wrap="square">
            <a:spAutoFit/>
          </a:bodyPr>
          <a:lstStyle/>
          <a:p>
            <a:r>
              <a:rPr lang="en-GB" sz="1600" b="1" dirty="0">
                <a:solidFill>
                  <a:prstClr val="black"/>
                </a:solidFill>
              </a:rPr>
              <a:t>B Economic impacts</a:t>
            </a:r>
            <a:r>
              <a:rPr lang="en-GB" sz="1600" dirty="0">
                <a:solidFill>
                  <a:prstClr val="black"/>
                </a:solidFill>
              </a:rPr>
              <a:t/>
            </a:r>
            <a:br>
              <a:rPr lang="en-GB" sz="1600" dirty="0">
                <a:solidFill>
                  <a:prstClr val="black"/>
                </a:solidFill>
              </a:rPr>
            </a:br>
            <a:r>
              <a:rPr lang="en-GB" sz="1600" dirty="0" err="1">
                <a:solidFill>
                  <a:prstClr val="black"/>
                </a:solidFill>
              </a:rPr>
              <a:t>Impacts</a:t>
            </a:r>
            <a:r>
              <a:rPr lang="en-GB" sz="1600" dirty="0">
                <a:solidFill>
                  <a:prstClr val="black"/>
                </a:solidFill>
              </a:rPr>
              <a:t> where the beneficiaries may include businesses, either new or established, or other types of organisation which undertake activity that may create wealth</a:t>
            </a:r>
          </a:p>
          <a:p>
            <a:endParaRPr lang="en-GB" sz="1600" dirty="0">
              <a:solidFill>
                <a:prstClr val="black"/>
              </a:solidFill>
            </a:endParaRPr>
          </a:p>
          <a:p>
            <a:pPr>
              <a:spcAft>
                <a:spcPts val="300"/>
              </a:spcAft>
              <a:tabLst>
                <a:tab pos="540385" algn="l"/>
              </a:tabLst>
              <a:defRPr/>
            </a:pPr>
            <a:endParaRPr lang="en-GB" sz="1600" dirty="0">
              <a:solidFill>
                <a:prstClr val="black"/>
              </a:solidFill>
              <a:latin typeface="Arial"/>
              <a:ea typeface="Times New Roman"/>
              <a:cs typeface="Times New Roman"/>
            </a:endParaRPr>
          </a:p>
        </p:txBody>
      </p:sp>
      <p:sp>
        <p:nvSpPr>
          <p:cNvPr id="10" name="Rectangle 9"/>
          <p:cNvSpPr/>
          <p:nvPr/>
        </p:nvSpPr>
        <p:spPr>
          <a:xfrm>
            <a:off x="2329218" y="3809083"/>
            <a:ext cx="2119548" cy="3046988"/>
          </a:xfrm>
          <a:prstGeom prst="rect">
            <a:avLst/>
          </a:prstGeom>
          <a:solidFill>
            <a:schemeClr val="accent4">
              <a:lumMod val="20000"/>
              <a:lumOff val="80000"/>
            </a:schemeClr>
          </a:solidFill>
          <a:ln>
            <a:solidFill>
              <a:srgbClr val="6D7073"/>
            </a:solidFill>
          </a:ln>
        </p:spPr>
        <p:txBody>
          <a:bodyPr wrap="square">
            <a:spAutoFit/>
          </a:bodyPr>
          <a:lstStyle/>
          <a:p>
            <a:r>
              <a:rPr lang="en-GB" sz="1600" b="1" dirty="0">
                <a:solidFill>
                  <a:prstClr val="black"/>
                </a:solidFill>
              </a:rPr>
              <a:t>C Economic, commercial, organisational  impacts: </a:t>
            </a:r>
          </a:p>
          <a:p>
            <a:r>
              <a:rPr lang="en-GB" sz="1600" dirty="0">
                <a:solidFill>
                  <a:prstClr val="black"/>
                </a:solidFill>
              </a:rPr>
              <a:t>Impacts where the beneficiaries may include new or established businesses, or other types of organisation undertaking activities which create wealth</a:t>
            </a:r>
          </a:p>
        </p:txBody>
      </p:sp>
      <p:sp>
        <p:nvSpPr>
          <p:cNvPr id="15" name="Rectangle 14"/>
          <p:cNvSpPr/>
          <p:nvPr/>
        </p:nvSpPr>
        <p:spPr>
          <a:xfrm>
            <a:off x="4567011" y="3809083"/>
            <a:ext cx="2304256" cy="3046988"/>
          </a:xfrm>
          <a:prstGeom prst="rect">
            <a:avLst/>
          </a:prstGeom>
          <a:solidFill>
            <a:schemeClr val="accent6">
              <a:lumMod val="20000"/>
              <a:lumOff val="80000"/>
            </a:schemeClr>
          </a:solidFill>
          <a:ln>
            <a:solidFill>
              <a:srgbClr val="6D7073"/>
            </a:solidFill>
          </a:ln>
        </p:spPr>
        <p:txBody>
          <a:bodyPr wrap="square">
            <a:spAutoFit/>
          </a:bodyPr>
          <a:lstStyle/>
          <a:p>
            <a:r>
              <a:rPr lang="en-GB" sz="1600" b="1" dirty="0">
                <a:solidFill>
                  <a:prstClr val="black"/>
                </a:solidFill>
              </a:rPr>
              <a:t>D Economic prosperity  </a:t>
            </a:r>
            <a:r>
              <a:rPr lang="en-GB" sz="1600" dirty="0">
                <a:solidFill>
                  <a:prstClr val="black"/>
                </a:solidFill>
              </a:rPr>
              <a:t>Applying and transferring the insights and knowledge gained from research to create wealth in the manufacturing, service, creative and cultural sectors. </a:t>
            </a:r>
          </a:p>
          <a:p>
            <a:endParaRPr lang="en-GB" sz="1600" dirty="0">
              <a:solidFill>
                <a:prstClr val="black"/>
              </a:solidFill>
            </a:endParaRPr>
          </a:p>
          <a:p>
            <a:endParaRPr lang="en-GB" sz="1600" dirty="0">
              <a:solidFill>
                <a:prstClr val="black"/>
              </a:solidFill>
            </a:endParaRPr>
          </a:p>
          <a:p>
            <a:endParaRPr lang="en-GB" sz="1600" dirty="0">
              <a:solidFill>
                <a:prstClr val="black"/>
              </a:solidFill>
            </a:endParaRPr>
          </a:p>
          <a:p>
            <a:endParaRPr lang="en-GB" sz="1600" dirty="0">
              <a:solidFill>
                <a:prstClr val="black"/>
              </a:solidFill>
            </a:endParaRPr>
          </a:p>
        </p:txBody>
      </p:sp>
    </p:spTree>
    <p:extLst>
      <p:ext uri="{BB962C8B-B14F-4D97-AF65-F5344CB8AC3E}">
        <p14:creationId xmlns:p14="http://schemas.microsoft.com/office/powerpoint/2010/main" val="737131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9218" y="941697"/>
            <a:ext cx="2127190" cy="4031873"/>
          </a:xfrm>
          <a:prstGeom prst="rect">
            <a:avLst/>
          </a:prstGeom>
          <a:solidFill>
            <a:schemeClr val="accent2">
              <a:lumMod val="20000"/>
              <a:lumOff val="80000"/>
            </a:schemeClr>
          </a:solidFill>
          <a:ln>
            <a:solidFill>
              <a:srgbClr val="6D7073"/>
            </a:solidFill>
          </a:ln>
        </p:spPr>
        <p:txBody>
          <a:bodyPr wrap="square">
            <a:spAutoFit/>
          </a:bodyPr>
          <a:lstStyle/>
          <a:p>
            <a:r>
              <a:rPr lang="en-GB" sz="1600" b="1" dirty="0">
                <a:solidFill>
                  <a:prstClr val="black"/>
                </a:solidFill>
              </a:rPr>
              <a:t>A Health and welfare impacts:</a:t>
            </a:r>
            <a:br>
              <a:rPr lang="en-GB" sz="1600" b="1" dirty="0">
                <a:solidFill>
                  <a:prstClr val="black"/>
                </a:solidFill>
              </a:rPr>
            </a:br>
            <a:r>
              <a:rPr lang="en-GB" sz="1600" dirty="0">
                <a:solidFill>
                  <a:prstClr val="black"/>
                </a:solidFill>
              </a:rPr>
              <a:t>Impacts where the beneficiaries are individuals and groups (both human and animals) whose quality of life has been enhanced (or potential harm mitigated)</a:t>
            </a:r>
          </a:p>
          <a:p>
            <a:endParaRPr lang="en-GB" sz="1600" dirty="0">
              <a:solidFill>
                <a:prstClr val="black"/>
              </a:solidFill>
            </a:endParaRPr>
          </a:p>
          <a:p>
            <a:endParaRPr lang="en-GB" sz="1600" dirty="0">
              <a:solidFill>
                <a:prstClr val="black"/>
              </a:solidFill>
            </a:endParaRPr>
          </a:p>
          <a:p>
            <a:endParaRPr lang="en-GB" sz="1600" dirty="0">
              <a:solidFill>
                <a:prstClr val="black"/>
              </a:solidFill>
            </a:endParaRPr>
          </a:p>
          <a:p>
            <a:endParaRPr lang="en-GB" sz="1600" dirty="0">
              <a:solidFill>
                <a:prstClr val="black"/>
              </a:solidFill>
            </a:endParaRPr>
          </a:p>
          <a:p>
            <a:endParaRPr lang="en-GB" sz="1600" dirty="0">
              <a:solidFill>
                <a:prstClr val="black"/>
              </a:solidFill>
            </a:endParaRPr>
          </a:p>
          <a:p>
            <a:endParaRPr lang="en-GB" sz="1600" dirty="0">
              <a:solidFill>
                <a:prstClr val="black"/>
              </a:solidFill>
            </a:endParaRPr>
          </a:p>
        </p:txBody>
      </p:sp>
      <p:sp>
        <p:nvSpPr>
          <p:cNvPr id="5" name="Rectangle 4"/>
          <p:cNvSpPr/>
          <p:nvPr/>
        </p:nvSpPr>
        <p:spPr>
          <a:xfrm>
            <a:off x="4576139" y="952680"/>
            <a:ext cx="2286000" cy="4031873"/>
          </a:xfrm>
          <a:prstGeom prst="rect">
            <a:avLst/>
          </a:prstGeom>
          <a:solidFill>
            <a:srgbClr val="FFE1CC"/>
          </a:solidFill>
          <a:ln>
            <a:solidFill>
              <a:srgbClr val="6D7073"/>
            </a:solidFill>
          </a:ln>
        </p:spPr>
        <p:txBody>
          <a:bodyPr>
            <a:spAutoFit/>
          </a:bodyPr>
          <a:lstStyle/>
          <a:p>
            <a:pPr>
              <a:defRPr/>
            </a:pPr>
            <a:r>
              <a:rPr lang="en-GB" sz="1600" b="1" dirty="0">
                <a:solidFill>
                  <a:prstClr val="black"/>
                </a:solidFill>
              </a:rPr>
              <a:t>B Health impacts</a:t>
            </a:r>
            <a:r>
              <a:rPr lang="en-GB" sz="1600" dirty="0">
                <a:solidFill>
                  <a:prstClr val="black"/>
                </a:solidFill>
              </a:rPr>
              <a:t/>
            </a:r>
            <a:br>
              <a:rPr lang="en-GB" sz="1600" dirty="0">
                <a:solidFill>
                  <a:prstClr val="black"/>
                </a:solidFill>
              </a:rPr>
            </a:br>
            <a:r>
              <a:rPr lang="en-GB" sz="1600" dirty="0" err="1">
                <a:solidFill>
                  <a:prstClr val="black"/>
                </a:solidFill>
              </a:rPr>
              <a:t>Impacts</a:t>
            </a:r>
            <a:r>
              <a:rPr lang="en-GB" sz="1600" dirty="0">
                <a:solidFill>
                  <a:prstClr val="black"/>
                </a:solidFill>
              </a:rPr>
              <a:t> where the beneficiaries may include individuals (including groups of individuals) whose health outcomes have been improved or whose quality of life has been enhanced (or potential harm mitigated) through the application of enhanced healthcare for individuals or public health activities</a:t>
            </a:r>
          </a:p>
          <a:p>
            <a:pPr>
              <a:defRPr/>
            </a:pPr>
            <a:endParaRPr lang="en-GB" sz="1600" dirty="0">
              <a:solidFill>
                <a:prstClr val="black"/>
              </a:solidFill>
            </a:endParaRPr>
          </a:p>
          <a:p>
            <a:pPr>
              <a:defRPr/>
            </a:pPr>
            <a:endParaRPr lang="en-GB" sz="1600" dirty="0">
              <a:solidFill>
                <a:prstClr val="black"/>
              </a:solidFill>
            </a:endParaRPr>
          </a:p>
        </p:txBody>
      </p:sp>
      <p:sp>
        <p:nvSpPr>
          <p:cNvPr id="6" name="TextBox 5"/>
          <p:cNvSpPr txBox="1"/>
          <p:nvPr/>
        </p:nvSpPr>
        <p:spPr>
          <a:xfrm>
            <a:off x="2329219" y="143880"/>
            <a:ext cx="6938301" cy="584775"/>
          </a:xfrm>
          <a:prstGeom prst="rect">
            <a:avLst/>
          </a:prstGeom>
          <a:solidFill>
            <a:srgbClr val="00788A"/>
          </a:solidFill>
        </p:spPr>
        <p:txBody>
          <a:bodyPr wrap="square" rtlCol="0">
            <a:spAutoFit/>
          </a:bodyPr>
          <a:lstStyle/>
          <a:p>
            <a:pPr algn="r"/>
            <a:r>
              <a:rPr lang="en-GB" sz="3200" b="1" dirty="0">
                <a:solidFill>
                  <a:prstClr val="black"/>
                </a:solidFill>
                <a:latin typeface="Calibri"/>
              </a:rPr>
              <a:t>Health and welfare</a:t>
            </a:r>
          </a:p>
        </p:txBody>
      </p:sp>
      <p:sp>
        <p:nvSpPr>
          <p:cNvPr id="8" name="Rectangle 7"/>
          <p:cNvSpPr/>
          <p:nvPr/>
        </p:nvSpPr>
        <p:spPr>
          <a:xfrm>
            <a:off x="6951415" y="953056"/>
            <a:ext cx="2316104" cy="4031873"/>
          </a:xfrm>
          <a:prstGeom prst="rect">
            <a:avLst/>
          </a:prstGeom>
          <a:solidFill>
            <a:schemeClr val="accent4">
              <a:lumMod val="20000"/>
              <a:lumOff val="80000"/>
            </a:schemeClr>
          </a:solidFill>
          <a:ln>
            <a:solidFill>
              <a:srgbClr val="6D7073"/>
            </a:solidFill>
          </a:ln>
        </p:spPr>
        <p:txBody>
          <a:bodyPr wrap="square">
            <a:spAutoFit/>
          </a:bodyPr>
          <a:lstStyle/>
          <a:p>
            <a:r>
              <a:rPr lang="en-GB" sz="1600" b="1" dirty="0">
                <a:solidFill>
                  <a:prstClr val="black"/>
                </a:solidFill>
              </a:rPr>
              <a:t>C Health and welfare impacts</a:t>
            </a:r>
            <a:r>
              <a:rPr lang="en-GB" sz="1600" dirty="0">
                <a:solidFill>
                  <a:prstClr val="black"/>
                </a:solidFill>
              </a:rPr>
              <a:t>: </a:t>
            </a:r>
          </a:p>
          <a:p>
            <a:r>
              <a:rPr lang="en-GB" sz="1600" dirty="0">
                <a:solidFill>
                  <a:prstClr val="black"/>
                </a:solidFill>
              </a:rPr>
              <a:t>Impacts where the beneficiaries are individuals and groups (human or animal) whose quality of life has been enhanced (or harm mitigated) or whose rights or interests have been protected or advocated</a:t>
            </a:r>
          </a:p>
          <a:p>
            <a:endParaRPr lang="en-GB" sz="1600" dirty="0">
              <a:solidFill>
                <a:prstClr val="black"/>
              </a:solidFill>
            </a:endParaRPr>
          </a:p>
          <a:p>
            <a:endParaRPr lang="en-GB" sz="1600" dirty="0">
              <a:solidFill>
                <a:prstClr val="black"/>
              </a:solidFill>
            </a:endParaRPr>
          </a:p>
          <a:p>
            <a:endParaRPr lang="en-GB" sz="1600" dirty="0">
              <a:solidFill>
                <a:prstClr val="black"/>
              </a:solidFill>
            </a:endParaRPr>
          </a:p>
          <a:p>
            <a:pPr>
              <a:spcAft>
                <a:spcPts val="300"/>
              </a:spcAft>
              <a:tabLst>
                <a:tab pos="540385" algn="l"/>
              </a:tabLst>
              <a:defRPr/>
            </a:pPr>
            <a:endParaRPr lang="en-GB" sz="1600" dirty="0">
              <a:solidFill>
                <a:prstClr val="black"/>
              </a:solidFill>
              <a:latin typeface="Arial"/>
              <a:ea typeface="Times New Roman"/>
              <a:cs typeface="Times New Roman"/>
            </a:endParaRPr>
          </a:p>
        </p:txBody>
      </p:sp>
    </p:spTree>
    <p:extLst>
      <p:ext uri="{BB962C8B-B14F-4D97-AF65-F5344CB8AC3E}">
        <p14:creationId xmlns:p14="http://schemas.microsoft.com/office/powerpoint/2010/main" val="1236626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9218" y="941696"/>
            <a:ext cx="2127190" cy="2716128"/>
          </a:xfrm>
          <a:prstGeom prst="rect">
            <a:avLst/>
          </a:prstGeom>
          <a:solidFill>
            <a:schemeClr val="accent2">
              <a:lumMod val="20000"/>
              <a:lumOff val="80000"/>
            </a:schemeClr>
          </a:solidFill>
          <a:ln>
            <a:solidFill>
              <a:srgbClr val="6D7073"/>
            </a:solidFill>
          </a:ln>
        </p:spPr>
        <p:txBody>
          <a:bodyPr wrap="square">
            <a:spAutoFit/>
          </a:bodyPr>
          <a:lstStyle/>
          <a:p>
            <a:pPr>
              <a:spcAft>
                <a:spcPts val="300"/>
              </a:spcAft>
              <a:tabLst>
                <a:tab pos="540385" algn="l"/>
              </a:tabLst>
            </a:pPr>
            <a:r>
              <a:rPr lang="en-GB" sz="1400" b="1" dirty="0">
                <a:solidFill>
                  <a:prstClr val="black"/>
                </a:solidFill>
                <a:ea typeface="Times New Roman"/>
                <a:cs typeface="Arial"/>
              </a:rPr>
              <a:t>A Impacts on public policy and services:</a:t>
            </a:r>
            <a:br>
              <a:rPr lang="en-GB" sz="1400" b="1" dirty="0">
                <a:solidFill>
                  <a:prstClr val="black"/>
                </a:solidFill>
                <a:ea typeface="Times New Roman"/>
                <a:cs typeface="Arial"/>
              </a:rPr>
            </a:br>
            <a:r>
              <a:rPr lang="en-GB" sz="1400" dirty="0">
                <a:solidFill>
                  <a:prstClr val="black"/>
                </a:solidFill>
                <a:ea typeface="Times New Roman"/>
                <a:cs typeface="Arial"/>
              </a:rPr>
              <a:t>Impacts where the beneficiaries are usually government, public sector, and charity organisations and societies, either as a whole or groups of individuals in society, through the implementation of policies</a:t>
            </a:r>
          </a:p>
          <a:p>
            <a:pPr>
              <a:spcAft>
                <a:spcPts val="300"/>
              </a:spcAft>
              <a:tabLst>
                <a:tab pos="540385" algn="l"/>
              </a:tabLst>
            </a:pPr>
            <a:r>
              <a:rPr lang="en-GB" sz="1400" dirty="0">
                <a:solidFill>
                  <a:prstClr val="black"/>
                </a:solidFill>
                <a:ea typeface="Times New Roman"/>
                <a:cs typeface="Arial"/>
              </a:rPr>
              <a:t> </a:t>
            </a:r>
            <a:endParaRPr lang="en-GB" sz="1400" dirty="0">
              <a:solidFill>
                <a:prstClr val="black"/>
              </a:solidFill>
              <a:latin typeface="Arial"/>
              <a:ea typeface="Times New Roman"/>
              <a:cs typeface="Times New Roman"/>
            </a:endParaRPr>
          </a:p>
        </p:txBody>
      </p:sp>
      <p:sp>
        <p:nvSpPr>
          <p:cNvPr id="5" name="Rectangle 4"/>
          <p:cNvSpPr/>
          <p:nvPr/>
        </p:nvSpPr>
        <p:spPr>
          <a:xfrm>
            <a:off x="4576139" y="952679"/>
            <a:ext cx="2286000" cy="2677656"/>
          </a:xfrm>
          <a:prstGeom prst="rect">
            <a:avLst/>
          </a:prstGeom>
          <a:solidFill>
            <a:schemeClr val="accent1">
              <a:lumMod val="20000"/>
              <a:lumOff val="80000"/>
            </a:schemeClr>
          </a:solidFill>
          <a:ln>
            <a:solidFill>
              <a:srgbClr val="6D7073"/>
            </a:solidFill>
          </a:ln>
        </p:spPr>
        <p:txBody>
          <a:bodyPr>
            <a:spAutoFit/>
          </a:bodyPr>
          <a:lstStyle/>
          <a:p>
            <a:r>
              <a:rPr lang="en-GB" sz="1400" b="1" dirty="0">
                <a:solidFill>
                  <a:prstClr val="black"/>
                </a:solidFill>
              </a:rPr>
              <a:t>B Impacts on public policy and services</a:t>
            </a:r>
            <a:br>
              <a:rPr lang="en-GB" sz="1400" b="1" dirty="0">
                <a:solidFill>
                  <a:prstClr val="black"/>
                </a:solidFill>
              </a:rPr>
            </a:br>
            <a:r>
              <a:rPr lang="en-GB" sz="1400" dirty="0">
                <a:solidFill>
                  <a:prstClr val="black"/>
                </a:solidFill>
              </a:rPr>
              <a:t>Impacts where the beneficiaries may include government, non-governmental organisations (NGOs), charities and public sector organisations and society, either as a whole or groups of individuals in society</a:t>
            </a:r>
          </a:p>
          <a:p>
            <a:endParaRPr lang="en-GB" sz="1400" dirty="0">
              <a:solidFill>
                <a:prstClr val="black"/>
              </a:solidFill>
            </a:endParaRPr>
          </a:p>
        </p:txBody>
      </p:sp>
      <p:sp>
        <p:nvSpPr>
          <p:cNvPr id="6" name="TextBox 5"/>
          <p:cNvSpPr txBox="1"/>
          <p:nvPr/>
        </p:nvSpPr>
        <p:spPr>
          <a:xfrm>
            <a:off x="2329218" y="205661"/>
            <a:ext cx="6967184" cy="584775"/>
          </a:xfrm>
          <a:prstGeom prst="rect">
            <a:avLst/>
          </a:prstGeom>
          <a:solidFill>
            <a:srgbClr val="00788A"/>
          </a:solidFill>
        </p:spPr>
        <p:txBody>
          <a:bodyPr wrap="square" rtlCol="0">
            <a:spAutoFit/>
          </a:bodyPr>
          <a:lstStyle/>
          <a:p>
            <a:pPr algn="r"/>
            <a:r>
              <a:rPr lang="en-US" sz="3200" b="1" dirty="0">
                <a:solidFill>
                  <a:prstClr val="black"/>
                </a:solidFill>
                <a:latin typeface="Calibri"/>
              </a:rPr>
              <a:t>Public policy and services</a:t>
            </a:r>
            <a:endParaRPr lang="en-GB" sz="3200" b="1" dirty="0">
              <a:solidFill>
                <a:prstClr val="black"/>
              </a:solidFill>
              <a:latin typeface="Calibri"/>
            </a:endParaRPr>
          </a:p>
        </p:txBody>
      </p:sp>
      <p:sp>
        <p:nvSpPr>
          <p:cNvPr id="8" name="Rectangle 7"/>
          <p:cNvSpPr/>
          <p:nvPr/>
        </p:nvSpPr>
        <p:spPr>
          <a:xfrm>
            <a:off x="6951415" y="952883"/>
            <a:ext cx="2316104" cy="2739211"/>
          </a:xfrm>
          <a:prstGeom prst="rect">
            <a:avLst/>
          </a:prstGeom>
          <a:solidFill>
            <a:schemeClr val="accent4">
              <a:lumMod val="20000"/>
              <a:lumOff val="80000"/>
            </a:schemeClr>
          </a:solidFill>
          <a:ln>
            <a:solidFill>
              <a:srgbClr val="6D7073"/>
            </a:solidFill>
          </a:ln>
        </p:spPr>
        <p:txBody>
          <a:bodyPr wrap="square">
            <a:spAutoFit/>
          </a:bodyPr>
          <a:lstStyle/>
          <a:p>
            <a:r>
              <a:rPr lang="en-GB" sz="1400" b="1" dirty="0">
                <a:solidFill>
                  <a:prstClr val="black"/>
                </a:solidFill>
              </a:rPr>
              <a:t>C Impacts on public policy, law and services</a:t>
            </a:r>
            <a:r>
              <a:rPr lang="en-GB" sz="1400" dirty="0">
                <a:solidFill>
                  <a:prstClr val="black"/>
                </a:solidFill>
              </a:rPr>
              <a:t>: Impacts where the beneficiaries are usually government, public sector and charity organisations and societies, either as a whole or groups of individuals in society through the implementation or non-implementation of policies, systems or </a:t>
            </a:r>
            <a:r>
              <a:rPr lang="en-GB" sz="1600" dirty="0">
                <a:solidFill>
                  <a:prstClr val="black"/>
                </a:solidFill>
              </a:rPr>
              <a:t>reforms</a:t>
            </a:r>
          </a:p>
          <a:p>
            <a:pPr>
              <a:spcAft>
                <a:spcPts val="300"/>
              </a:spcAft>
              <a:tabLst>
                <a:tab pos="540385" algn="l"/>
              </a:tabLst>
              <a:defRPr/>
            </a:pPr>
            <a:endParaRPr lang="en-GB" sz="1600" dirty="0">
              <a:solidFill>
                <a:prstClr val="black"/>
              </a:solidFill>
              <a:latin typeface="Arial"/>
              <a:ea typeface="Times New Roman"/>
              <a:cs typeface="Times New Roman"/>
            </a:endParaRPr>
          </a:p>
        </p:txBody>
      </p:sp>
      <p:sp>
        <p:nvSpPr>
          <p:cNvPr id="10" name="Rectangle 9"/>
          <p:cNvSpPr/>
          <p:nvPr/>
        </p:nvSpPr>
        <p:spPr>
          <a:xfrm>
            <a:off x="2329218" y="3809084"/>
            <a:ext cx="2119548" cy="2462213"/>
          </a:xfrm>
          <a:prstGeom prst="rect">
            <a:avLst/>
          </a:prstGeom>
          <a:solidFill>
            <a:schemeClr val="accent6">
              <a:lumMod val="20000"/>
              <a:lumOff val="80000"/>
            </a:schemeClr>
          </a:solidFill>
          <a:ln>
            <a:solidFill>
              <a:srgbClr val="6D7073"/>
            </a:solidFill>
          </a:ln>
        </p:spPr>
        <p:txBody>
          <a:bodyPr wrap="square">
            <a:spAutoFit/>
          </a:bodyPr>
          <a:lstStyle/>
          <a:p>
            <a:r>
              <a:rPr lang="en-GB" sz="1400" b="1" dirty="0">
                <a:solidFill>
                  <a:prstClr val="black"/>
                </a:solidFill>
              </a:rPr>
              <a:t>D Education </a:t>
            </a:r>
            <a:r>
              <a:rPr lang="en-GB" sz="1400" dirty="0">
                <a:solidFill>
                  <a:prstClr val="black"/>
                </a:solidFill>
              </a:rPr>
              <a:t>Influencing the form or the content of the education of any age group in any part of the world where they extend significantly beyond the submitting HEI. </a:t>
            </a:r>
          </a:p>
          <a:p>
            <a:endParaRPr lang="en-US" sz="1400" dirty="0">
              <a:solidFill>
                <a:prstClr val="black"/>
              </a:solidFill>
            </a:endParaRPr>
          </a:p>
          <a:p>
            <a:endParaRPr lang="en-US" sz="1400" dirty="0">
              <a:solidFill>
                <a:prstClr val="black"/>
              </a:solidFill>
            </a:endParaRPr>
          </a:p>
          <a:p>
            <a:endParaRPr lang="en-US" sz="1400" dirty="0">
              <a:solidFill>
                <a:prstClr val="black"/>
              </a:solidFill>
            </a:endParaRPr>
          </a:p>
          <a:p>
            <a:endParaRPr lang="en-GB" sz="1400" dirty="0">
              <a:solidFill>
                <a:prstClr val="black"/>
              </a:solidFill>
            </a:endParaRPr>
          </a:p>
        </p:txBody>
      </p:sp>
      <p:sp>
        <p:nvSpPr>
          <p:cNvPr id="15" name="Rectangle 14"/>
          <p:cNvSpPr/>
          <p:nvPr/>
        </p:nvSpPr>
        <p:spPr>
          <a:xfrm>
            <a:off x="4567011" y="3809084"/>
            <a:ext cx="2304256" cy="2462213"/>
          </a:xfrm>
          <a:prstGeom prst="rect">
            <a:avLst/>
          </a:prstGeom>
          <a:solidFill>
            <a:schemeClr val="accent6">
              <a:lumMod val="20000"/>
              <a:lumOff val="80000"/>
            </a:schemeClr>
          </a:solidFill>
          <a:ln>
            <a:solidFill>
              <a:srgbClr val="6D7073"/>
            </a:solidFill>
          </a:ln>
        </p:spPr>
        <p:txBody>
          <a:bodyPr wrap="square">
            <a:spAutoFit/>
          </a:bodyPr>
          <a:lstStyle/>
          <a:p>
            <a:pPr>
              <a:defRPr/>
            </a:pPr>
            <a:r>
              <a:rPr lang="en-GB" sz="1400" b="1" dirty="0">
                <a:solidFill>
                  <a:prstClr val="black"/>
                </a:solidFill>
              </a:rPr>
              <a:t>D Public services </a:t>
            </a:r>
            <a:r>
              <a:rPr lang="en-GB" sz="1400" dirty="0">
                <a:solidFill>
                  <a:prstClr val="black"/>
                </a:solidFill>
              </a:rPr>
              <a:t>Contributing to the development and delivery of public services or legislation to support the welfare, education, understanding or empowerment of diverse individuals and groups in society, including the disadvantaged or marginalised. </a:t>
            </a:r>
          </a:p>
        </p:txBody>
      </p:sp>
      <p:sp>
        <p:nvSpPr>
          <p:cNvPr id="16" name="Rectangle 15"/>
          <p:cNvSpPr/>
          <p:nvPr/>
        </p:nvSpPr>
        <p:spPr>
          <a:xfrm>
            <a:off x="6970023" y="3809084"/>
            <a:ext cx="2235449" cy="2554545"/>
          </a:xfrm>
          <a:prstGeom prst="rect">
            <a:avLst/>
          </a:prstGeom>
          <a:solidFill>
            <a:schemeClr val="accent6">
              <a:lumMod val="20000"/>
              <a:lumOff val="80000"/>
            </a:schemeClr>
          </a:solidFill>
          <a:ln>
            <a:solidFill>
              <a:srgbClr val="6D7073"/>
            </a:solidFill>
          </a:ln>
        </p:spPr>
        <p:txBody>
          <a:bodyPr wrap="square">
            <a:spAutoFit/>
          </a:bodyPr>
          <a:lstStyle/>
          <a:p>
            <a:pPr>
              <a:defRPr/>
            </a:pPr>
            <a:r>
              <a:rPr lang="en-GB" sz="1400" b="1" dirty="0">
                <a:solidFill>
                  <a:prstClr val="black"/>
                </a:solidFill>
              </a:rPr>
              <a:t>D Policy making </a:t>
            </a:r>
            <a:r>
              <a:rPr lang="en-GB" sz="1400" dirty="0">
                <a:solidFill>
                  <a:prstClr val="black"/>
                </a:solidFill>
              </a:rPr>
              <a:t>Influencing policy debate and practice through informed interventions relating to any aspect of human or animal well-being </a:t>
            </a:r>
          </a:p>
          <a:p>
            <a:pPr>
              <a:defRPr/>
            </a:pPr>
            <a:endParaRPr lang="en-GB" sz="1400" dirty="0">
              <a:solidFill>
                <a:prstClr val="black"/>
              </a:solidFill>
            </a:endParaRPr>
          </a:p>
          <a:p>
            <a:pPr>
              <a:defRPr/>
            </a:pPr>
            <a:endParaRPr lang="en-GB" sz="1400" dirty="0">
              <a:solidFill>
                <a:prstClr val="black"/>
              </a:solidFill>
            </a:endParaRPr>
          </a:p>
          <a:p>
            <a:pPr>
              <a:defRPr/>
            </a:pPr>
            <a:endParaRPr lang="en-US" sz="1600" dirty="0">
              <a:solidFill>
                <a:prstClr val="black"/>
              </a:solidFill>
              <a:latin typeface="Calibri"/>
            </a:endParaRPr>
          </a:p>
          <a:p>
            <a:pPr>
              <a:defRPr/>
            </a:pPr>
            <a:endParaRPr lang="en-US" sz="1600" dirty="0">
              <a:solidFill>
                <a:prstClr val="black"/>
              </a:solidFill>
              <a:latin typeface="Calibri"/>
            </a:endParaRPr>
          </a:p>
          <a:p>
            <a:pPr>
              <a:defRPr/>
            </a:pPr>
            <a:endParaRPr lang="en-US" sz="1600" dirty="0">
              <a:solidFill>
                <a:prstClr val="black"/>
              </a:solidFill>
              <a:latin typeface="Calibri"/>
            </a:endParaRPr>
          </a:p>
        </p:txBody>
      </p:sp>
    </p:spTree>
    <p:extLst>
      <p:ext uri="{BB962C8B-B14F-4D97-AF65-F5344CB8AC3E}">
        <p14:creationId xmlns:p14="http://schemas.microsoft.com/office/powerpoint/2010/main" val="482953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59673" y="2041997"/>
            <a:ext cx="2127190" cy="2439129"/>
          </a:xfrm>
          <a:prstGeom prst="rect">
            <a:avLst/>
          </a:prstGeom>
          <a:solidFill>
            <a:schemeClr val="accent2">
              <a:lumMod val="20000"/>
              <a:lumOff val="80000"/>
            </a:schemeClr>
          </a:solidFill>
          <a:ln>
            <a:solidFill>
              <a:srgbClr val="6D7073"/>
            </a:solidFill>
          </a:ln>
        </p:spPr>
        <p:txBody>
          <a:bodyPr wrap="square">
            <a:spAutoFit/>
          </a:bodyPr>
          <a:lstStyle/>
          <a:p>
            <a:pPr>
              <a:spcAft>
                <a:spcPts val="300"/>
              </a:spcAft>
              <a:tabLst>
                <a:tab pos="540385" algn="l"/>
              </a:tabLst>
            </a:pPr>
            <a:r>
              <a:rPr lang="en-GB" sz="1400" b="1" dirty="0">
                <a:solidFill>
                  <a:prstClr val="black"/>
                </a:solidFill>
              </a:rPr>
              <a:t>A Impacts on the environment:</a:t>
            </a:r>
            <a:br>
              <a:rPr lang="en-GB" sz="1400" b="1" dirty="0">
                <a:solidFill>
                  <a:prstClr val="black"/>
                </a:solidFill>
              </a:rPr>
            </a:br>
            <a:r>
              <a:rPr lang="en-GB" sz="1400" dirty="0">
                <a:solidFill>
                  <a:prstClr val="black"/>
                </a:solidFill>
              </a:rPr>
              <a:t>Impacts where the key beneficiary is the natural or built environment</a:t>
            </a:r>
          </a:p>
          <a:p>
            <a:pPr>
              <a:spcAft>
                <a:spcPts val="300"/>
              </a:spcAft>
              <a:tabLst>
                <a:tab pos="540385" algn="l"/>
              </a:tabLst>
            </a:pPr>
            <a:endParaRPr lang="en-GB" sz="1400" dirty="0">
              <a:solidFill>
                <a:prstClr val="black"/>
              </a:solidFill>
            </a:endParaRPr>
          </a:p>
          <a:p>
            <a:pPr>
              <a:spcAft>
                <a:spcPts val="300"/>
              </a:spcAft>
              <a:tabLst>
                <a:tab pos="540385" algn="l"/>
              </a:tabLst>
            </a:pPr>
            <a:endParaRPr lang="en-US" sz="1400" dirty="0">
              <a:solidFill>
                <a:prstClr val="black"/>
              </a:solidFill>
              <a:ea typeface="Times New Roman"/>
              <a:cs typeface="Times New Roman"/>
            </a:endParaRPr>
          </a:p>
          <a:p>
            <a:pPr>
              <a:spcAft>
                <a:spcPts val="300"/>
              </a:spcAft>
              <a:tabLst>
                <a:tab pos="540385" algn="l"/>
              </a:tabLst>
            </a:pPr>
            <a:endParaRPr lang="en-US" sz="1400" dirty="0">
              <a:solidFill>
                <a:prstClr val="black"/>
              </a:solidFill>
              <a:ea typeface="Times New Roman"/>
              <a:cs typeface="Times New Roman"/>
            </a:endParaRPr>
          </a:p>
          <a:p>
            <a:pPr>
              <a:spcAft>
                <a:spcPts val="300"/>
              </a:spcAft>
              <a:tabLst>
                <a:tab pos="540385" algn="l"/>
              </a:tabLst>
            </a:pPr>
            <a:endParaRPr lang="en-GB" sz="1400" dirty="0">
              <a:solidFill>
                <a:prstClr val="black"/>
              </a:solidFill>
              <a:ea typeface="Times New Roman"/>
              <a:cs typeface="Times New Roman"/>
            </a:endParaRPr>
          </a:p>
          <a:p>
            <a:pPr>
              <a:spcAft>
                <a:spcPts val="300"/>
              </a:spcAft>
              <a:tabLst>
                <a:tab pos="540385" algn="l"/>
              </a:tabLst>
            </a:pPr>
            <a:r>
              <a:rPr lang="en-GB" sz="1400" dirty="0">
                <a:solidFill>
                  <a:prstClr val="black"/>
                </a:solidFill>
                <a:ea typeface="Times New Roman"/>
                <a:cs typeface="Arial"/>
              </a:rPr>
              <a:t> </a:t>
            </a:r>
            <a:endParaRPr lang="en-GB" sz="1400" dirty="0">
              <a:solidFill>
                <a:prstClr val="black"/>
              </a:solidFill>
              <a:latin typeface="Arial"/>
              <a:ea typeface="Times New Roman"/>
              <a:cs typeface="Times New Roman"/>
            </a:endParaRPr>
          </a:p>
        </p:txBody>
      </p:sp>
      <p:sp>
        <p:nvSpPr>
          <p:cNvPr id="5" name="Rectangle 4"/>
          <p:cNvSpPr/>
          <p:nvPr/>
        </p:nvSpPr>
        <p:spPr>
          <a:xfrm>
            <a:off x="4665415" y="2041998"/>
            <a:ext cx="2286000" cy="2462213"/>
          </a:xfrm>
          <a:prstGeom prst="rect">
            <a:avLst/>
          </a:prstGeom>
          <a:solidFill>
            <a:schemeClr val="accent1">
              <a:lumMod val="20000"/>
              <a:lumOff val="80000"/>
            </a:schemeClr>
          </a:solidFill>
          <a:ln>
            <a:solidFill>
              <a:srgbClr val="6D7073"/>
            </a:solidFill>
          </a:ln>
        </p:spPr>
        <p:txBody>
          <a:bodyPr>
            <a:spAutoFit/>
          </a:bodyPr>
          <a:lstStyle/>
          <a:p>
            <a:pPr>
              <a:defRPr/>
            </a:pPr>
            <a:r>
              <a:rPr lang="en-GB" sz="1400" b="1" dirty="0">
                <a:solidFill>
                  <a:prstClr val="black"/>
                </a:solidFill>
              </a:rPr>
              <a:t>B Impacts on the environment</a:t>
            </a:r>
            <a:r>
              <a:rPr lang="en-GB" sz="1400" dirty="0">
                <a:solidFill>
                  <a:prstClr val="black"/>
                </a:solidFill>
              </a:rPr>
              <a:t> </a:t>
            </a:r>
            <a:br>
              <a:rPr lang="en-GB" sz="1400" dirty="0">
                <a:solidFill>
                  <a:prstClr val="black"/>
                </a:solidFill>
              </a:rPr>
            </a:br>
            <a:r>
              <a:rPr lang="en-GB" sz="1400" dirty="0">
                <a:solidFill>
                  <a:prstClr val="black"/>
                </a:solidFill>
              </a:rPr>
              <a:t>Impacts where the key beneficiaries are the natural environment and/or the built environment, together with societies, individuals or groups of individuals who benefit as a result </a:t>
            </a:r>
          </a:p>
          <a:p>
            <a:pPr>
              <a:defRPr/>
            </a:pPr>
            <a:endParaRPr lang="en-GB" sz="1400" dirty="0">
              <a:solidFill>
                <a:prstClr val="black"/>
              </a:solidFill>
            </a:endParaRPr>
          </a:p>
          <a:p>
            <a:endParaRPr lang="en-GB" sz="1400" dirty="0">
              <a:solidFill>
                <a:prstClr val="black"/>
              </a:solidFill>
            </a:endParaRPr>
          </a:p>
        </p:txBody>
      </p:sp>
      <p:sp>
        <p:nvSpPr>
          <p:cNvPr id="6" name="TextBox 5"/>
          <p:cNvSpPr txBox="1"/>
          <p:nvPr/>
        </p:nvSpPr>
        <p:spPr>
          <a:xfrm>
            <a:off x="2359673" y="1157373"/>
            <a:ext cx="7086398" cy="584775"/>
          </a:xfrm>
          <a:prstGeom prst="rect">
            <a:avLst/>
          </a:prstGeom>
          <a:solidFill>
            <a:srgbClr val="00788A"/>
          </a:solidFill>
        </p:spPr>
        <p:txBody>
          <a:bodyPr wrap="square" rtlCol="0">
            <a:spAutoFit/>
          </a:bodyPr>
          <a:lstStyle/>
          <a:p>
            <a:pPr algn="r"/>
            <a:r>
              <a:rPr lang="en-US" sz="3200" b="1" dirty="0">
                <a:solidFill>
                  <a:prstClr val="black"/>
                </a:solidFill>
                <a:latin typeface="Calibri"/>
              </a:rPr>
              <a:t>Environment</a:t>
            </a:r>
            <a:endParaRPr lang="en-GB" sz="3200" b="1" dirty="0">
              <a:solidFill>
                <a:prstClr val="black"/>
              </a:solidFill>
              <a:latin typeface="Calibri"/>
            </a:endParaRPr>
          </a:p>
        </p:txBody>
      </p:sp>
      <p:sp>
        <p:nvSpPr>
          <p:cNvPr id="8" name="Rectangle 7"/>
          <p:cNvSpPr/>
          <p:nvPr/>
        </p:nvSpPr>
        <p:spPr>
          <a:xfrm>
            <a:off x="7129967" y="2041998"/>
            <a:ext cx="2316104" cy="2492990"/>
          </a:xfrm>
          <a:prstGeom prst="rect">
            <a:avLst/>
          </a:prstGeom>
          <a:solidFill>
            <a:schemeClr val="accent4">
              <a:lumMod val="20000"/>
              <a:lumOff val="80000"/>
            </a:schemeClr>
          </a:solidFill>
          <a:ln>
            <a:solidFill>
              <a:srgbClr val="6D7073"/>
            </a:solidFill>
          </a:ln>
        </p:spPr>
        <p:txBody>
          <a:bodyPr wrap="square">
            <a:spAutoFit/>
          </a:bodyPr>
          <a:lstStyle/>
          <a:p>
            <a:r>
              <a:rPr lang="en-GB" sz="1400" b="1" dirty="0">
                <a:solidFill>
                  <a:prstClr val="black"/>
                </a:solidFill>
              </a:rPr>
              <a:t>C Impacts on the environment</a:t>
            </a:r>
            <a:r>
              <a:rPr lang="en-GB" sz="1400" dirty="0">
                <a:solidFill>
                  <a:prstClr val="black"/>
                </a:solidFill>
              </a:rPr>
              <a:t>: </a:t>
            </a:r>
          </a:p>
          <a:p>
            <a:r>
              <a:rPr lang="en-GB" sz="1400" dirty="0">
                <a:solidFill>
                  <a:prstClr val="black"/>
                </a:solidFill>
              </a:rPr>
              <a:t>Impacts where the key beneficiaries are the natural, historic and/or built environment, together with societies, individuals or groups of individuals who benefit as a result</a:t>
            </a:r>
          </a:p>
          <a:p>
            <a:endParaRPr lang="en-GB" sz="1400" dirty="0">
              <a:solidFill>
                <a:prstClr val="black"/>
              </a:solidFill>
            </a:endParaRPr>
          </a:p>
          <a:p>
            <a:pPr>
              <a:spcAft>
                <a:spcPts val="300"/>
              </a:spcAft>
              <a:tabLst>
                <a:tab pos="540385" algn="l"/>
              </a:tabLst>
              <a:defRPr/>
            </a:pPr>
            <a:endParaRPr lang="en-GB" sz="1600" dirty="0">
              <a:solidFill>
                <a:prstClr val="black"/>
              </a:solidFill>
              <a:latin typeface="Arial"/>
              <a:ea typeface="Times New Roman"/>
              <a:cs typeface="Times New Roman"/>
            </a:endParaRPr>
          </a:p>
        </p:txBody>
      </p:sp>
    </p:spTree>
    <p:extLst>
      <p:ext uri="{BB962C8B-B14F-4D97-AF65-F5344CB8AC3E}">
        <p14:creationId xmlns:p14="http://schemas.microsoft.com/office/powerpoint/2010/main" val="524966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427465" y="1401194"/>
            <a:ext cx="10719460" cy="2308324"/>
          </a:xfrm>
          <a:prstGeom prst="rect">
            <a:avLst/>
          </a:prstGeom>
        </p:spPr>
        <p:txBody>
          <a:bodyPr wrap="square">
            <a:spAutoFit/>
          </a:bodyPr>
          <a:lstStyle/>
          <a:p>
            <a:pPr marL="342900" indent="-342900" fontAlgn="base">
              <a:buFont typeface="Arial" panose="020B0604020202020204" pitchFamily="34" charset="0"/>
              <a:buChar char="•"/>
            </a:pPr>
            <a:r>
              <a:rPr lang="en-US" sz="2400" dirty="0">
                <a:solidFill>
                  <a:srgbClr val="626262"/>
                </a:solidFill>
                <a:latin typeface="Arial" panose="020B0604020202020204" pitchFamily="34" charset="0"/>
                <a:cs typeface="Arial" panose="020B0604020202020204" pitchFamily="34" charset="0"/>
              </a:rPr>
              <a:t>I</a:t>
            </a:r>
            <a:r>
              <a:rPr lang="en-GB" sz="2400" dirty="0" err="1">
                <a:solidFill>
                  <a:srgbClr val="626262"/>
                </a:solidFill>
                <a:latin typeface="Arial" panose="020B0604020202020204" pitchFamily="34" charset="0"/>
                <a:cs typeface="Arial" panose="020B0604020202020204" pitchFamily="34" charset="0"/>
              </a:rPr>
              <a:t>mpact</a:t>
            </a:r>
            <a:r>
              <a:rPr lang="en-GB" sz="2400" dirty="0">
                <a:solidFill>
                  <a:srgbClr val="626262"/>
                </a:solidFill>
                <a:latin typeface="Arial" panose="020B0604020202020204" pitchFamily="34" charset="0"/>
                <a:cs typeface="Arial" panose="020B0604020202020204" pitchFamily="34" charset="0"/>
              </a:rPr>
              <a:t> not evaluation</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Assessment not measurement</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Institutions (not universities) not projects</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Retrospective not prospective (can’t predict impact…)</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All disciplines, not some</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Comparative, not absolute</a:t>
            </a:r>
          </a:p>
        </p:txBody>
      </p:sp>
      <p:sp>
        <p:nvSpPr>
          <p:cNvPr id="5" name="TextBox 4">
            <a:extLst>
              <a:ext uri="{FF2B5EF4-FFF2-40B4-BE49-F238E27FC236}">
                <a16:creationId xmlns:a16="http://schemas.microsoft.com/office/drawing/2014/main" id="{A121BF9D-7312-D146-A098-1393906DE9CF}"/>
              </a:ext>
            </a:extLst>
          </p:cNvPr>
          <p:cNvSpPr txBox="1"/>
          <p:nvPr/>
        </p:nvSpPr>
        <p:spPr>
          <a:xfrm>
            <a:off x="403340" y="325864"/>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What kind of research impact</a:t>
            </a:r>
          </a:p>
        </p:txBody>
      </p:sp>
    </p:spTree>
    <p:extLst>
      <p:ext uri="{BB962C8B-B14F-4D97-AF65-F5344CB8AC3E}">
        <p14:creationId xmlns:p14="http://schemas.microsoft.com/office/powerpoint/2010/main" val="32135665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66146" y="941697"/>
            <a:ext cx="2403809" cy="2069797"/>
          </a:xfrm>
          <a:prstGeom prst="rect">
            <a:avLst/>
          </a:prstGeom>
          <a:solidFill>
            <a:schemeClr val="accent2">
              <a:lumMod val="20000"/>
              <a:lumOff val="80000"/>
            </a:schemeClr>
          </a:solidFill>
          <a:ln>
            <a:solidFill>
              <a:srgbClr val="6D7073"/>
            </a:solidFill>
          </a:ln>
        </p:spPr>
        <p:txBody>
          <a:bodyPr wrap="square">
            <a:spAutoFit/>
          </a:bodyPr>
          <a:lstStyle/>
          <a:p>
            <a:pPr>
              <a:spcAft>
                <a:spcPts val="300"/>
              </a:spcAft>
              <a:tabLst>
                <a:tab pos="540385" algn="l"/>
              </a:tabLst>
            </a:pPr>
            <a:r>
              <a:rPr lang="en-GB" sz="1400" b="1" dirty="0">
                <a:solidFill>
                  <a:prstClr val="black"/>
                </a:solidFill>
              </a:rPr>
              <a:t>A Impacts on practitioners and services:</a:t>
            </a:r>
            <a:br>
              <a:rPr lang="en-GB" sz="1400" b="1" dirty="0">
                <a:solidFill>
                  <a:prstClr val="black"/>
                </a:solidFill>
              </a:rPr>
            </a:br>
            <a:r>
              <a:rPr lang="en-GB" sz="1400" dirty="0">
                <a:solidFill>
                  <a:prstClr val="black"/>
                </a:solidFill>
              </a:rPr>
              <a:t>Impacts where beneficiaries are organisations or individuals, including service users involved in the development of and delivery of professional services</a:t>
            </a:r>
            <a:endParaRPr lang="en-GB" sz="1400" dirty="0">
              <a:solidFill>
                <a:prstClr val="black"/>
              </a:solidFill>
              <a:latin typeface="Arial"/>
              <a:ea typeface="Times New Roman"/>
              <a:cs typeface="Times New Roman"/>
            </a:endParaRPr>
          </a:p>
          <a:p>
            <a:pPr>
              <a:spcAft>
                <a:spcPts val="300"/>
              </a:spcAft>
              <a:tabLst>
                <a:tab pos="540385" algn="l"/>
              </a:tabLst>
            </a:pPr>
            <a:r>
              <a:rPr lang="en-GB" sz="1400" dirty="0">
                <a:solidFill>
                  <a:prstClr val="black"/>
                </a:solidFill>
                <a:ea typeface="Times New Roman"/>
                <a:cs typeface="Arial"/>
              </a:rPr>
              <a:t> </a:t>
            </a:r>
            <a:endParaRPr lang="en-GB" sz="1400" dirty="0">
              <a:solidFill>
                <a:prstClr val="black"/>
              </a:solidFill>
              <a:latin typeface="Arial"/>
              <a:ea typeface="Times New Roman"/>
              <a:cs typeface="Times New Roman"/>
            </a:endParaRPr>
          </a:p>
        </p:txBody>
      </p:sp>
      <p:sp>
        <p:nvSpPr>
          <p:cNvPr id="5" name="Rectangle 4"/>
          <p:cNvSpPr/>
          <p:nvPr/>
        </p:nvSpPr>
        <p:spPr>
          <a:xfrm>
            <a:off x="4066147" y="3097023"/>
            <a:ext cx="2403809" cy="1815882"/>
          </a:xfrm>
          <a:prstGeom prst="rect">
            <a:avLst/>
          </a:prstGeom>
          <a:solidFill>
            <a:schemeClr val="accent1">
              <a:lumMod val="20000"/>
              <a:lumOff val="80000"/>
            </a:schemeClr>
          </a:solidFill>
          <a:ln>
            <a:solidFill>
              <a:srgbClr val="6D7073"/>
            </a:solidFill>
          </a:ln>
        </p:spPr>
        <p:txBody>
          <a:bodyPr wrap="square">
            <a:spAutoFit/>
          </a:bodyPr>
          <a:lstStyle/>
          <a:p>
            <a:pPr>
              <a:defRPr/>
            </a:pPr>
            <a:r>
              <a:rPr lang="en-GB" sz="1400" b="1" dirty="0">
                <a:solidFill>
                  <a:prstClr val="black"/>
                </a:solidFill>
              </a:rPr>
              <a:t>B Impacts on practitioners and professional services</a:t>
            </a:r>
            <a:r>
              <a:rPr lang="en-GB" sz="1400" dirty="0">
                <a:solidFill>
                  <a:prstClr val="black"/>
                </a:solidFill>
              </a:rPr>
              <a:t> </a:t>
            </a:r>
            <a:br>
              <a:rPr lang="en-GB" sz="1400" dirty="0">
                <a:solidFill>
                  <a:prstClr val="black"/>
                </a:solidFill>
              </a:rPr>
            </a:br>
            <a:r>
              <a:rPr lang="en-GB" sz="1400" dirty="0">
                <a:solidFill>
                  <a:prstClr val="black"/>
                </a:solidFill>
              </a:rPr>
              <a:t>Impacts where beneficiaries may include organisations or individuals involved in the development of and delivery of professional services</a:t>
            </a:r>
          </a:p>
          <a:p>
            <a:endParaRPr lang="en-GB" sz="1400" dirty="0">
              <a:solidFill>
                <a:prstClr val="black"/>
              </a:solidFill>
            </a:endParaRPr>
          </a:p>
        </p:txBody>
      </p:sp>
      <p:sp>
        <p:nvSpPr>
          <p:cNvPr id="6" name="TextBox 5"/>
          <p:cNvSpPr txBox="1"/>
          <p:nvPr/>
        </p:nvSpPr>
        <p:spPr>
          <a:xfrm>
            <a:off x="4066147" y="271393"/>
            <a:ext cx="5100248" cy="584775"/>
          </a:xfrm>
          <a:prstGeom prst="rect">
            <a:avLst/>
          </a:prstGeom>
          <a:solidFill>
            <a:srgbClr val="00788A"/>
          </a:solidFill>
        </p:spPr>
        <p:txBody>
          <a:bodyPr wrap="square" rtlCol="0">
            <a:spAutoFit/>
          </a:bodyPr>
          <a:lstStyle/>
          <a:p>
            <a:pPr algn="r"/>
            <a:r>
              <a:rPr lang="en-US" sz="3200" b="1" dirty="0">
                <a:solidFill>
                  <a:prstClr val="black"/>
                </a:solidFill>
                <a:latin typeface="Calibri"/>
              </a:rPr>
              <a:t>Practitioners and services</a:t>
            </a:r>
            <a:endParaRPr lang="en-GB" sz="3200" b="1" dirty="0">
              <a:solidFill>
                <a:prstClr val="black"/>
              </a:solidFill>
              <a:latin typeface="Calibri"/>
            </a:endParaRPr>
          </a:p>
        </p:txBody>
      </p:sp>
      <p:sp>
        <p:nvSpPr>
          <p:cNvPr id="8" name="Rectangle 7"/>
          <p:cNvSpPr/>
          <p:nvPr/>
        </p:nvSpPr>
        <p:spPr>
          <a:xfrm>
            <a:off x="6548873" y="3097023"/>
            <a:ext cx="2617522" cy="1846659"/>
          </a:xfrm>
          <a:prstGeom prst="rect">
            <a:avLst/>
          </a:prstGeom>
          <a:solidFill>
            <a:schemeClr val="accent4">
              <a:lumMod val="20000"/>
              <a:lumOff val="80000"/>
            </a:schemeClr>
          </a:solidFill>
          <a:ln>
            <a:solidFill>
              <a:srgbClr val="6D7073"/>
            </a:solidFill>
          </a:ln>
        </p:spPr>
        <p:txBody>
          <a:bodyPr wrap="square">
            <a:spAutoFit/>
          </a:bodyPr>
          <a:lstStyle/>
          <a:p>
            <a:r>
              <a:rPr lang="en-GB" sz="1400" b="1" dirty="0">
                <a:solidFill>
                  <a:prstClr val="black"/>
                </a:solidFill>
              </a:rPr>
              <a:t>C Impacts on practitioners and professional services:</a:t>
            </a:r>
          </a:p>
          <a:p>
            <a:r>
              <a:rPr lang="en-GB" sz="1400" dirty="0">
                <a:solidFill>
                  <a:prstClr val="black"/>
                </a:solidFill>
              </a:rPr>
              <a:t>Impacts where the beneficiaries may include organisations or individuals involved in the development and/or delivery of professional services and ethics</a:t>
            </a:r>
          </a:p>
          <a:p>
            <a:pPr>
              <a:spcAft>
                <a:spcPts val="300"/>
              </a:spcAft>
              <a:tabLst>
                <a:tab pos="540385" algn="l"/>
              </a:tabLst>
              <a:defRPr/>
            </a:pPr>
            <a:endParaRPr lang="en-GB" sz="1600" dirty="0">
              <a:solidFill>
                <a:prstClr val="black"/>
              </a:solidFill>
              <a:latin typeface="Arial"/>
              <a:ea typeface="Times New Roman"/>
              <a:cs typeface="Times New Roman"/>
            </a:endParaRPr>
          </a:p>
        </p:txBody>
      </p:sp>
      <p:sp>
        <p:nvSpPr>
          <p:cNvPr id="11" name="Rectangle 10"/>
          <p:cNvSpPr/>
          <p:nvPr/>
        </p:nvSpPr>
        <p:spPr>
          <a:xfrm>
            <a:off x="6548873" y="966787"/>
            <a:ext cx="2617522" cy="2031325"/>
          </a:xfrm>
          <a:prstGeom prst="rect">
            <a:avLst/>
          </a:prstGeom>
          <a:solidFill>
            <a:schemeClr val="accent2">
              <a:lumMod val="20000"/>
              <a:lumOff val="80000"/>
            </a:schemeClr>
          </a:solidFill>
          <a:ln>
            <a:solidFill>
              <a:srgbClr val="6D7073"/>
            </a:solidFill>
          </a:ln>
        </p:spPr>
        <p:txBody>
          <a:bodyPr wrap="square">
            <a:spAutoFit/>
          </a:bodyPr>
          <a:lstStyle/>
          <a:p>
            <a:r>
              <a:rPr lang="en-GB" sz="1400" b="1" dirty="0">
                <a:solidFill>
                  <a:prstClr val="black"/>
                </a:solidFill>
              </a:rPr>
              <a:t>A Production impacts: </a:t>
            </a:r>
            <a:br>
              <a:rPr lang="en-GB" sz="1400" b="1" dirty="0">
                <a:solidFill>
                  <a:prstClr val="black"/>
                </a:solidFill>
              </a:rPr>
            </a:br>
            <a:r>
              <a:rPr lang="en-GB" sz="1400" dirty="0">
                <a:solidFill>
                  <a:prstClr val="black"/>
                </a:solidFill>
              </a:rPr>
              <a:t>Impacts where the beneficiaries are individuals (including groups of individuals) whose production has been enhanced </a:t>
            </a:r>
          </a:p>
          <a:p>
            <a:endParaRPr lang="en-US" sz="1400" dirty="0">
              <a:solidFill>
                <a:prstClr val="black"/>
              </a:solidFill>
            </a:endParaRPr>
          </a:p>
          <a:p>
            <a:endParaRPr lang="en-US" sz="1400" dirty="0">
              <a:solidFill>
                <a:prstClr val="black"/>
              </a:solidFill>
            </a:endParaRPr>
          </a:p>
          <a:p>
            <a:endParaRPr lang="en-GB" sz="1400" dirty="0">
              <a:solidFill>
                <a:prstClr val="black"/>
              </a:solidFill>
            </a:endParaRPr>
          </a:p>
          <a:p>
            <a:pPr>
              <a:spcAft>
                <a:spcPts val="300"/>
              </a:spcAft>
              <a:tabLst>
                <a:tab pos="540385" algn="l"/>
              </a:tabLst>
            </a:pPr>
            <a:r>
              <a:rPr lang="en-GB" sz="1400" dirty="0">
                <a:solidFill>
                  <a:prstClr val="black"/>
                </a:solidFill>
                <a:ea typeface="Times New Roman"/>
                <a:cs typeface="Arial"/>
              </a:rPr>
              <a:t> </a:t>
            </a:r>
            <a:endParaRPr lang="en-GB" sz="1400" dirty="0">
              <a:solidFill>
                <a:prstClr val="black"/>
              </a:solidFill>
              <a:latin typeface="Arial"/>
              <a:ea typeface="Times New Roman"/>
              <a:cs typeface="Times New Roman"/>
            </a:endParaRPr>
          </a:p>
        </p:txBody>
      </p:sp>
    </p:spTree>
    <p:extLst>
      <p:ext uri="{BB962C8B-B14F-4D97-AF65-F5344CB8AC3E}">
        <p14:creationId xmlns:p14="http://schemas.microsoft.com/office/powerpoint/2010/main" val="2976689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bwMode="auto">
          <a:xfrm>
            <a:off x="2135188" y="1412776"/>
            <a:ext cx="7849244" cy="4824412"/>
          </a:xfrm>
          <a:prstGeom prst="rect">
            <a:avLst/>
          </a:prstGeom>
          <a:noFill/>
          <a:ln w="9525">
            <a:noFill/>
            <a:miter lim="800000"/>
            <a:headEnd/>
            <a:tailEnd/>
          </a:ln>
        </p:spPr>
        <p:txBody>
          <a:bodyPr lIns="0" tIns="0" rIns="0" bIns="0"/>
          <a:lstStyle/>
          <a:p>
            <a:pPr marL="360000" lvl="1" indent="-360000" defTabSz="912813" fontAlgn="base">
              <a:spcBef>
                <a:spcPct val="0"/>
              </a:spcBef>
              <a:spcAft>
                <a:spcPts val="1000"/>
              </a:spcAft>
              <a:buFont typeface="Arial" pitchFamily="34" charset="0"/>
              <a:buChar char="•"/>
              <a:defRPr/>
            </a:pPr>
            <a:r>
              <a:rPr lang="en-US" sz="2000" dirty="0">
                <a:solidFill>
                  <a:prstClr val="black"/>
                </a:solidFill>
                <a:latin typeface="Arial" panose="020B0604020202020204" pitchFamily="34" charset="0"/>
                <a:cs typeface="Arial" panose="020B0604020202020204" pitchFamily="34" charset="0"/>
              </a:rPr>
              <a:t>Universities and academics galvanized due to the importance of REF</a:t>
            </a:r>
          </a:p>
          <a:p>
            <a:pPr marL="360000" lvl="1" indent="-360000" defTabSz="912813" fontAlgn="base">
              <a:spcBef>
                <a:spcPct val="0"/>
              </a:spcBef>
              <a:spcAft>
                <a:spcPts val="1000"/>
              </a:spcAft>
              <a:buFont typeface="Arial" pitchFamily="34" charset="0"/>
              <a:buChar char="•"/>
              <a:defRPr/>
            </a:pPr>
            <a:r>
              <a:rPr lang="en-US" sz="2000" dirty="0">
                <a:solidFill>
                  <a:prstClr val="black"/>
                </a:solidFill>
                <a:latin typeface="Arial" panose="020B0604020202020204" pitchFamily="34" charset="0"/>
                <a:cs typeface="Arial" panose="020B0604020202020204" pitchFamily="34" charset="0"/>
              </a:rPr>
              <a:t>6975 case studies</a:t>
            </a:r>
          </a:p>
          <a:p>
            <a:pPr marL="360000" lvl="1" indent="-360000" defTabSz="912813" fontAlgn="base">
              <a:spcBef>
                <a:spcPct val="0"/>
              </a:spcBef>
              <a:spcAft>
                <a:spcPts val="1000"/>
              </a:spcAft>
              <a:buFont typeface="Arial" pitchFamily="34" charset="0"/>
              <a:buChar char="•"/>
              <a:defRPr/>
            </a:pPr>
            <a:r>
              <a:rPr lang="en-US" sz="2000" dirty="0">
                <a:solidFill>
                  <a:prstClr val="black"/>
                </a:solidFill>
                <a:latin typeface="Arial" panose="020B0604020202020204" pitchFamily="34" charset="0"/>
                <a:cs typeface="Arial" panose="020B0604020202020204" pitchFamily="34" charset="0"/>
              </a:rPr>
              <a:t>Many focused on the long-term contribution of research to society</a:t>
            </a:r>
          </a:p>
          <a:p>
            <a:pPr marL="360000" lvl="1" indent="-360000" defTabSz="912813" fontAlgn="base">
              <a:spcBef>
                <a:spcPct val="0"/>
              </a:spcBef>
              <a:spcAft>
                <a:spcPts val="1000"/>
              </a:spcAft>
              <a:buFont typeface="Arial" pitchFamily="34" charset="0"/>
              <a:buChar char="•"/>
              <a:defRPr/>
            </a:pPr>
            <a:r>
              <a:rPr lang="en-US" sz="2000" dirty="0">
                <a:solidFill>
                  <a:prstClr val="black"/>
                </a:solidFill>
                <a:latin typeface="Arial" panose="020B0604020202020204" pitchFamily="34" charset="0"/>
                <a:cs typeface="Arial" panose="020B0604020202020204" pitchFamily="34" charset="0"/>
              </a:rPr>
              <a:t>Teased out the way in which impact arises</a:t>
            </a:r>
          </a:p>
          <a:p>
            <a:pPr marL="360000" lvl="1" indent="-360000" defTabSz="912813" fontAlgn="base">
              <a:spcBef>
                <a:spcPct val="0"/>
              </a:spcBef>
              <a:spcAft>
                <a:spcPts val="1000"/>
              </a:spcAft>
              <a:buFont typeface="Arial" pitchFamily="34" charset="0"/>
              <a:buChar char="•"/>
              <a:defRPr/>
            </a:pPr>
            <a:r>
              <a:rPr lang="en-US" sz="2000" dirty="0">
                <a:solidFill>
                  <a:prstClr val="black"/>
                </a:solidFill>
                <a:latin typeface="Arial" panose="020B0604020202020204" pitchFamily="34" charset="0"/>
                <a:cs typeface="Arial" panose="020B0604020202020204" pitchFamily="34" charset="0"/>
              </a:rPr>
              <a:t>Offered every discipline the opportunity to make its case in its own terms</a:t>
            </a:r>
          </a:p>
          <a:p>
            <a:pPr marL="360000" lvl="1" indent="-360000" defTabSz="912813" fontAlgn="base">
              <a:spcBef>
                <a:spcPct val="0"/>
              </a:spcBef>
              <a:spcAft>
                <a:spcPts val="1000"/>
              </a:spcAft>
              <a:buFont typeface="Arial" pitchFamily="34" charset="0"/>
              <a:buChar char="•"/>
              <a:defRPr/>
            </a:pPr>
            <a:r>
              <a:rPr lang="en-US" sz="2000" dirty="0">
                <a:solidFill>
                  <a:prstClr val="black"/>
                </a:solidFill>
                <a:latin typeface="Arial" panose="020B0604020202020204" pitchFamily="34" charset="0"/>
                <a:cs typeface="Arial" panose="020B0604020202020204" pitchFamily="34" charset="0"/>
              </a:rPr>
              <a:t>Stunning opportunity to build multi-disciplinary work into an exercise based around disciplines</a:t>
            </a:r>
          </a:p>
          <a:p>
            <a:pPr marL="360000" lvl="1" indent="-360000" defTabSz="912813" fontAlgn="base">
              <a:spcBef>
                <a:spcPct val="0"/>
              </a:spcBef>
              <a:spcAft>
                <a:spcPts val="1000"/>
              </a:spcAft>
              <a:buFont typeface="Arial" pitchFamily="34" charset="0"/>
              <a:buChar char="•"/>
              <a:defRPr/>
            </a:pPr>
            <a:r>
              <a:rPr lang="en-US" sz="2000" dirty="0">
                <a:solidFill>
                  <a:prstClr val="black"/>
                </a:solidFill>
                <a:latin typeface="Arial" panose="020B0604020202020204" pitchFamily="34" charset="0"/>
                <a:cs typeface="Arial" panose="020B0604020202020204" pitchFamily="34" charset="0"/>
              </a:rPr>
              <a:t>Evaluation by Rand Europe completed</a:t>
            </a:r>
          </a:p>
          <a:p>
            <a:pPr marL="360000" lvl="1" indent="-360000" defTabSz="912813" fontAlgn="base">
              <a:spcBef>
                <a:spcPct val="0"/>
              </a:spcBef>
              <a:spcAft>
                <a:spcPts val="1000"/>
              </a:spcAft>
              <a:buClr>
                <a:srgbClr val="1464BE"/>
              </a:buClr>
              <a:buFont typeface="Arial" pitchFamily="34" charset="0"/>
              <a:buChar char="•"/>
              <a:defRPr/>
            </a:pPr>
            <a:endParaRPr lang="en-US" sz="2200" dirty="0">
              <a:solidFill>
                <a:prstClr val="black"/>
              </a:solidFill>
              <a:latin typeface="Calibri" pitchFamily="34" charset="0"/>
            </a:endParaRPr>
          </a:p>
          <a:p>
            <a:pPr marL="360000" lvl="1" indent="-360000" defTabSz="912813" fontAlgn="base">
              <a:spcBef>
                <a:spcPct val="0"/>
              </a:spcBef>
              <a:spcAft>
                <a:spcPts val="1000"/>
              </a:spcAft>
              <a:buClr>
                <a:srgbClr val="1464BE"/>
              </a:buClr>
              <a:defRPr/>
            </a:pPr>
            <a:endParaRPr lang="en-US" sz="2200" dirty="0">
              <a:solidFill>
                <a:prstClr val="black"/>
              </a:solidFill>
              <a:latin typeface="Calibri" pitchFamily="34" charset="0"/>
            </a:endParaRPr>
          </a:p>
          <a:p>
            <a:pPr marL="342900" indent="-342900" defTabSz="912813" fontAlgn="base">
              <a:spcBef>
                <a:spcPct val="20000"/>
              </a:spcBef>
              <a:spcAft>
                <a:spcPct val="0"/>
              </a:spcAft>
              <a:buClr>
                <a:srgbClr val="558ED5"/>
              </a:buClr>
              <a:defRPr/>
            </a:pPr>
            <a:endParaRPr lang="en-GB" sz="2200" dirty="0">
              <a:solidFill>
                <a:prstClr val="black"/>
              </a:solidFill>
              <a:latin typeface="Calibri" pitchFamily="34" charset="0"/>
            </a:endParaRPr>
          </a:p>
        </p:txBody>
      </p:sp>
      <p:sp>
        <p:nvSpPr>
          <p:cNvPr id="4101"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REF Case Studies: Outcomes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135189" y="1484313"/>
            <a:ext cx="7921625" cy="2665412"/>
          </a:xfrm>
          <a:prstGeom prst="rect">
            <a:avLst/>
          </a:prstGeom>
          <a:noFill/>
          <a:ln w="9525">
            <a:noFill/>
            <a:miter lim="800000"/>
            <a:headEnd/>
            <a:tailEnd/>
          </a:ln>
        </p:spPr>
        <p:txBody>
          <a:bodyPr lIns="0" tIns="0" rIns="0" bIns="0"/>
          <a:lstStyle/>
          <a:p>
            <a:pPr marL="360363" indent="-360363" fontAlgn="base">
              <a:spcBef>
                <a:spcPct val="0"/>
              </a:spcBef>
              <a:spcAft>
                <a:spcPts val="1000"/>
              </a:spcAft>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Easy to criticise the detail which may or not work in other contexts</a:t>
            </a:r>
          </a:p>
          <a:p>
            <a:pPr marL="360363" indent="-360363" fontAlgn="base">
              <a:spcBef>
                <a:spcPct val="0"/>
              </a:spcBef>
              <a:spcAft>
                <a:spcPts val="1000"/>
              </a:spcAft>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Arguing over detail misses ‘the wood for the trees’</a:t>
            </a:r>
          </a:p>
          <a:p>
            <a:pPr marL="817563" lvl="1" indent="-360363" fontAlgn="base">
              <a:spcBef>
                <a:spcPct val="0"/>
              </a:spcBef>
              <a:spcAft>
                <a:spcPts val="1000"/>
              </a:spcAft>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Do we want universities to be central to society?</a:t>
            </a:r>
          </a:p>
          <a:p>
            <a:pPr marL="817563" lvl="1" indent="-360363" fontAlgn="base">
              <a:spcBef>
                <a:spcPct val="0"/>
              </a:spcBef>
              <a:spcAft>
                <a:spcPts val="1000"/>
              </a:spcAft>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How does that sit with our traditional mission?</a:t>
            </a:r>
          </a:p>
          <a:p>
            <a:pPr marL="817563" lvl="1" indent="-360363" fontAlgn="base">
              <a:spcBef>
                <a:spcPct val="0"/>
              </a:spcBef>
              <a:spcAft>
                <a:spcPts val="1000"/>
              </a:spcAft>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Universities are already major economic actors – where do we sit with our consequent social responsibility?</a:t>
            </a:r>
          </a:p>
          <a:p>
            <a:pPr marL="817563" lvl="1" indent="-360363" fontAlgn="base">
              <a:spcBef>
                <a:spcPct val="0"/>
              </a:spcBef>
              <a:spcAft>
                <a:spcPts val="1000"/>
              </a:spcAft>
              <a:buClr>
                <a:srgbClr val="1464BE"/>
              </a:buClr>
              <a:defRPr/>
            </a:pPr>
            <a:endParaRPr lang="en-GB" sz="2200" dirty="0">
              <a:solidFill>
                <a:prstClr val="black"/>
              </a:solidFill>
              <a:latin typeface="Calibri" pitchFamily="34" charset="0"/>
            </a:endParaRPr>
          </a:p>
          <a:p>
            <a:pPr marL="360363" indent="-360363" fontAlgn="base">
              <a:spcBef>
                <a:spcPct val="0"/>
              </a:spcBef>
              <a:spcAft>
                <a:spcPts val="1000"/>
              </a:spcAft>
              <a:buClr>
                <a:srgbClr val="1464BE"/>
              </a:buClr>
              <a:buFont typeface="Arial" charset="0"/>
              <a:buChar char="•"/>
              <a:defRPr/>
            </a:pPr>
            <a:endParaRPr lang="en-GB" sz="2200" dirty="0">
              <a:solidFill>
                <a:prstClr val="black"/>
              </a:solidFill>
              <a:latin typeface="Calibri" pitchFamily="34" charset="0"/>
            </a:endParaRPr>
          </a:p>
          <a:p>
            <a:pPr marL="360363" indent="-360363" fontAlgn="base">
              <a:spcBef>
                <a:spcPct val="0"/>
              </a:spcBef>
              <a:spcAft>
                <a:spcPct val="0"/>
              </a:spcAft>
              <a:buClr>
                <a:srgbClr val="1464BE"/>
              </a:buClr>
              <a:buFont typeface="Arial" charset="0"/>
              <a:buChar char="•"/>
              <a:defRPr/>
            </a:pPr>
            <a:endParaRPr lang="en-US" sz="2200" dirty="0">
              <a:solidFill>
                <a:srgbClr val="000000"/>
              </a:solidFill>
              <a:latin typeface="Calibri" pitchFamily="34" charset="0"/>
            </a:endParaRPr>
          </a:p>
          <a:p>
            <a:pPr marL="358775" lvl="1" indent="-358775" fontAlgn="base">
              <a:spcBef>
                <a:spcPct val="0"/>
              </a:spcBef>
              <a:spcAft>
                <a:spcPts val="1000"/>
              </a:spcAft>
              <a:buClr>
                <a:srgbClr val="1464BE"/>
              </a:buClr>
              <a:defRPr/>
            </a:pPr>
            <a:endParaRPr lang="en-US" sz="2200" dirty="0">
              <a:solidFill>
                <a:srgbClr val="000000"/>
              </a:solidFill>
              <a:latin typeface="Calibri" pitchFamily="34" charset="0"/>
            </a:endParaRPr>
          </a:p>
          <a:p>
            <a:pPr marL="360363" indent="-360363" fontAlgn="base">
              <a:spcBef>
                <a:spcPct val="20000"/>
              </a:spcBef>
              <a:spcAft>
                <a:spcPct val="0"/>
              </a:spcAft>
              <a:buClr>
                <a:srgbClr val="558ED5"/>
              </a:buClr>
              <a:defRPr/>
            </a:pPr>
            <a:endParaRPr lang="en-GB" sz="2200" dirty="0">
              <a:solidFill>
                <a:srgbClr val="000000"/>
              </a:solidFill>
              <a:latin typeface="Calibri" pitchFamily="34" charset="0"/>
            </a:endParaRPr>
          </a:p>
        </p:txBody>
      </p:sp>
      <p:sp>
        <p:nvSpPr>
          <p:cNvPr id="13315"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Detail or Big Picture</a:t>
            </a:r>
          </a:p>
        </p:txBody>
      </p:sp>
    </p:spTree>
    <p:extLst>
      <p:ext uri="{BB962C8B-B14F-4D97-AF65-F5344CB8AC3E}">
        <p14:creationId xmlns:p14="http://schemas.microsoft.com/office/powerpoint/2010/main" val="79965380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txBox="1">
            <a:spLocks/>
          </p:cNvSpPr>
          <p:nvPr/>
        </p:nvSpPr>
        <p:spPr bwMode="auto">
          <a:xfrm>
            <a:off x="2135560" y="419100"/>
            <a:ext cx="820859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r>
              <a:rPr lang="en-GB" altLang="en-US" sz="3400" b="1" dirty="0">
                <a:solidFill>
                  <a:srgbClr val="00788A"/>
                </a:solidFill>
                <a:latin typeface="Arial" panose="020B0604020202020204" pitchFamily="34" charset="0"/>
                <a:cs typeface="Arial" panose="020B0604020202020204" pitchFamily="34" charset="0"/>
              </a:rPr>
              <a:t>REF: the evidence</a:t>
            </a:r>
          </a:p>
        </p:txBody>
      </p:sp>
      <p:grpSp>
        <p:nvGrpSpPr>
          <p:cNvPr id="21" name="Group 20"/>
          <p:cNvGrpSpPr/>
          <p:nvPr/>
        </p:nvGrpSpPr>
        <p:grpSpPr>
          <a:xfrm>
            <a:off x="2942748" y="1181752"/>
            <a:ext cx="6306504" cy="5398481"/>
            <a:chOff x="389822" y="1181751"/>
            <a:chExt cx="6306504" cy="5398481"/>
          </a:xfrm>
        </p:grpSpPr>
        <p:pic>
          <p:nvPicPr>
            <p:cNvPr id="2" name="Picture 1"/>
            <p:cNvPicPr>
              <a:picLocks noChangeAspect="1"/>
            </p:cNvPicPr>
            <p:nvPr/>
          </p:nvPicPr>
          <p:blipFill>
            <a:blip r:embed="rId3"/>
            <a:stretch>
              <a:fillRect/>
            </a:stretch>
          </p:blipFill>
          <p:spPr>
            <a:xfrm>
              <a:off x="395536" y="1196752"/>
              <a:ext cx="1260158" cy="1784509"/>
            </a:xfrm>
            <a:prstGeom prst="rect">
              <a:avLst/>
            </a:prstGeom>
            <a:ln>
              <a:solidFill>
                <a:schemeClr val="bg1">
                  <a:lumMod val="75000"/>
                </a:schemeClr>
              </a:solidFill>
            </a:ln>
          </p:spPr>
        </p:pic>
        <p:pic>
          <p:nvPicPr>
            <p:cNvPr id="3" name="Picture 2"/>
            <p:cNvPicPr>
              <a:picLocks noChangeAspect="1"/>
            </p:cNvPicPr>
            <p:nvPr/>
          </p:nvPicPr>
          <p:blipFill>
            <a:blip r:embed="rId4"/>
            <a:stretch>
              <a:fillRect/>
            </a:stretch>
          </p:blipFill>
          <p:spPr>
            <a:xfrm>
              <a:off x="1648551" y="1199609"/>
              <a:ext cx="1260158" cy="1778794"/>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2925660" y="1193895"/>
              <a:ext cx="1260158" cy="1781651"/>
            </a:xfrm>
            <a:prstGeom prst="rect">
              <a:avLst/>
            </a:prstGeom>
            <a:ln>
              <a:solidFill>
                <a:schemeClr val="bg1">
                  <a:lumMod val="75000"/>
                </a:schemeClr>
              </a:solidFill>
            </a:ln>
          </p:spPr>
        </p:pic>
        <p:pic>
          <p:nvPicPr>
            <p:cNvPr id="8" name="Picture 7"/>
            <p:cNvPicPr>
              <a:picLocks noChangeAspect="1"/>
            </p:cNvPicPr>
            <p:nvPr/>
          </p:nvPicPr>
          <p:blipFill>
            <a:blip r:embed="rId6"/>
            <a:stretch>
              <a:fillRect/>
            </a:stretch>
          </p:blipFill>
          <p:spPr>
            <a:xfrm>
              <a:off x="4178675" y="1185323"/>
              <a:ext cx="1255871" cy="1778794"/>
            </a:xfrm>
            <a:prstGeom prst="rect">
              <a:avLst/>
            </a:prstGeom>
            <a:ln>
              <a:solidFill>
                <a:schemeClr val="bg1">
                  <a:lumMod val="75000"/>
                </a:schemeClr>
              </a:solidFill>
            </a:ln>
          </p:spPr>
        </p:pic>
        <p:pic>
          <p:nvPicPr>
            <p:cNvPr id="10" name="Picture 9"/>
            <p:cNvPicPr>
              <a:picLocks noChangeAspect="1"/>
            </p:cNvPicPr>
            <p:nvPr/>
          </p:nvPicPr>
          <p:blipFill>
            <a:blip r:embed="rId7"/>
            <a:stretch>
              <a:fillRect/>
            </a:stretch>
          </p:blipFill>
          <p:spPr>
            <a:xfrm>
              <a:off x="5431690" y="1181751"/>
              <a:ext cx="1261586" cy="1785938"/>
            </a:xfrm>
            <a:prstGeom prst="rect">
              <a:avLst/>
            </a:prstGeom>
            <a:ln>
              <a:solidFill>
                <a:schemeClr val="bg1">
                  <a:lumMod val="75000"/>
                </a:schemeClr>
              </a:solidFill>
            </a:ln>
          </p:spPr>
        </p:pic>
        <p:pic>
          <p:nvPicPr>
            <p:cNvPr id="11" name="Picture 10"/>
            <p:cNvPicPr>
              <a:picLocks noChangeAspect="1"/>
            </p:cNvPicPr>
            <p:nvPr/>
          </p:nvPicPr>
          <p:blipFill>
            <a:blip r:embed="rId8"/>
            <a:stretch>
              <a:fillRect/>
            </a:stretch>
          </p:blipFill>
          <p:spPr>
            <a:xfrm>
              <a:off x="391251" y="2996952"/>
              <a:ext cx="1257300" cy="1781651"/>
            </a:xfrm>
            <a:prstGeom prst="rect">
              <a:avLst/>
            </a:prstGeom>
            <a:ln>
              <a:solidFill>
                <a:schemeClr val="bg1">
                  <a:lumMod val="75000"/>
                </a:schemeClr>
              </a:solidFill>
            </a:ln>
          </p:spPr>
        </p:pic>
        <p:pic>
          <p:nvPicPr>
            <p:cNvPr id="12" name="Picture 11"/>
            <p:cNvPicPr>
              <a:picLocks noChangeAspect="1"/>
            </p:cNvPicPr>
            <p:nvPr/>
          </p:nvPicPr>
          <p:blipFill>
            <a:blip r:embed="rId9"/>
            <a:stretch>
              <a:fillRect/>
            </a:stretch>
          </p:blipFill>
          <p:spPr>
            <a:xfrm>
              <a:off x="1661918" y="2984118"/>
              <a:ext cx="1261586" cy="1781651"/>
            </a:xfrm>
            <a:prstGeom prst="rect">
              <a:avLst/>
            </a:prstGeom>
            <a:ln>
              <a:solidFill>
                <a:schemeClr val="bg1">
                  <a:lumMod val="75000"/>
                </a:schemeClr>
              </a:solidFill>
            </a:ln>
          </p:spPr>
        </p:pic>
        <p:pic>
          <p:nvPicPr>
            <p:cNvPr id="13" name="Picture 12"/>
            <p:cNvPicPr>
              <a:picLocks noChangeAspect="1"/>
            </p:cNvPicPr>
            <p:nvPr/>
          </p:nvPicPr>
          <p:blipFill>
            <a:blip r:embed="rId10"/>
            <a:stretch>
              <a:fillRect/>
            </a:stretch>
          </p:blipFill>
          <p:spPr>
            <a:xfrm>
              <a:off x="2924946" y="2996952"/>
              <a:ext cx="1261586" cy="1783080"/>
            </a:xfrm>
            <a:prstGeom prst="rect">
              <a:avLst/>
            </a:prstGeom>
            <a:ln>
              <a:solidFill>
                <a:schemeClr val="bg1">
                  <a:lumMod val="75000"/>
                </a:schemeClr>
              </a:solidFill>
            </a:ln>
          </p:spPr>
        </p:pic>
        <p:pic>
          <p:nvPicPr>
            <p:cNvPr id="14" name="Picture 13"/>
            <p:cNvPicPr>
              <a:picLocks noChangeAspect="1"/>
            </p:cNvPicPr>
            <p:nvPr/>
          </p:nvPicPr>
          <p:blipFill>
            <a:blip r:embed="rId11"/>
            <a:stretch>
              <a:fillRect/>
            </a:stretch>
          </p:blipFill>
          <p:spPr>
            <a:xfrm>
              <a:off x="389822" y="4794294"/>
              <a:ext cx="1258729" cy="1785938"/>
            </a:xfrm>
            <a:prstGeom prst="rect">
              <a:avLst/>
            </a:prstGeom>
            <a:ln>
              <a:solidFill>
                <a:schemeClr val="bg1">
                  <a:lumMod val="75000"/>
                </a:schemeClr>
              </a:solidFill>
            </a:ln>
          </p:spPr>
        </p:pic>
        <p:pic>
          <p:nvPicPr>
            <p:cNvPr id="15" name="Picture 14"/>
            <p:cNvPicPr>
              <a:picLocks noChangeAspect="1"/>
            </p:cNvPicPr>
            <p:nvPr/>
          </p:nvPicPr>
          <p:blipFill>
            <a:blip r:embed="rId12"/>
            <a:stretch>
              <a:fillRect/>
            </a:stretch>
          </p:blipFill>
          <p:spPr>
            <a:xfrm>
              <a:off x="1655694" y="4792866"/>
              <a:ext cx="1257300" cy="1775936"/>
            </a:xfrm>
            <a:prstGeom prst="rect">
              <a:avLst/>
            </a:prstGeom>
            <a:ln>
              <a:solidFill>
                <a:schemeClr val="bg1">
                  <a:lumMod val="75000"/>
                </a:schemeClr>
              </a:solidFill>
            </a:ln>
          </p:spPr>
        </p:pic>
        <p:pic>
          <p:nvPicPr>
            <p:cNvPr id="16" name="Picture 15"/>
            <p:cNvPicPr>
              <a:picLocks noChangeAspect="1"/>
            </p:cNvPicPr>
            <p:nvPr/>
          </p:nvPicPr>
          <p:blipFill>
            <a:blip r:embed="rId13"/>
            <a:stretch>
              <a:fillRect/>
            </a:stretch>
          </p:blipFill>
          <p:spPr>
            <a:xfrm>
              <a:off x="2908709" y="4801438"/>
              <a:ext cx="1257300" cy="1777365"/>
            </a:xfrm>
            <a:prstGeom prst="rect">
              <a:avLst/>
            </a:prstGeom>
            <a:ln>
              <a:solidFill>
                <a:schemeClr val="bg1">
                  <a:lumMod val="75000"/>
                </a:schemeClr>
              </a:solidFill>
            </a:ln>
          </p:spPr>
        </p:pic>
        <p:pic>
          <p:nvPicPr>
            <p:cNvPr id="17" name="Picture 16"/>
            <p:cNvPicPr>
              <a:picLocks noChangeAspect="1"/>
            </p:cNvPicPr>
            <p:nvPr/>
          </p:nvPicPr>
          <p:blipFill>
            <a:blip r:embed="rId14"/>
            <a:stretch>
              <a:fillRect/>
            </a:stretch>
          </p:blipFill>
          <p:spPr>
            <a:xfrm>
              <a:off x="4156009" y="4786660"/>
              <a:ext cx="1263015" cy="1778794"/>
            </a:xfrm>
            <a:prstGeom prst="rect">
              <a:avLst/>
            </a:prstGeom>
            <a:ln>
              <a:solidFill>
                <a:schemeClr val="bg1">
                  <a:lumMod val="75000"/>
                </a:schemeClr>
              </a:solidFill>
            </a:ln>
          </p:spPr>
        </p:pic>
        <p:pic>
          <p:nvPicPr>
            <p:cNvPr id="18" name="Picture 17"/>
            <p:cNvPicPr>
              <a:picLocks noChangeAspect="1"/>
            </p:cNvPicPr>
            <p:nvPr/>
          </p:nvPicPr>
          <p:blipFill>
            <a:blip r:embed="rId15"/>
            <a:stretch>
              <a:fillRect/>
            </a:stretch>
          </p:blipFill>
          <p:spPr>
            <a:xfrm>
              <a:off x="5426167" y="4786660"/>
              <a:ext cx="1270159" cy="1790224"/>
            </a:xfrm>
            <a:prstGeom prst="rect">
              <a:avLst/>
            </a:prstGeom>
            <a:ln>
              <a:solidFill>
                <a:schemeClr val="bg1">
                  <a:lumMod val="75000"/>
                </a:schemeClr>
              </a:solidFill>
            </a:ln>
          </p:spPr>
        </p:pic>
        <p:pic>
          <p:nvPicPr>
            <p:cNvPr id="19" name="Picture 18"/>
            <p:cNvPicPr>
              <a:picLocks noChangeAspect="1"/>
            </p:cNvPicPr>
            <p:nvPr/>
          </p:nvPicPr>
          <p:blipFill>
            <a:blip r:embed="rId16"/>
            <a:stretch>
              <a:fillRect/>
            </a:stretch>
          </p:blipFill>
          <p:spPr>
            <a:xfrm>
              <a:off x="4175102" y="2995008"/>
              <a:ext cx="1263015" cy="1783080"/>
            </a:xfrm>
            <a:prstGeom prst="rect">
              <a:avLst/>
            </a:prstGeom>
            <a:ln>
              <a:solidFill>
                <a:schemeClr val="bg1">
                  <a:lumMod val="75000"/>
                </a:schemeClr>
              </a:solidFill>
            </a:ln>
          </p:spPr>
        </p:pic>
        <p:pic>
          <p:nvPicPr>
            <p:cNvPr id="20" name="Picture 19"/>
            <p:cNvPicPr>
              <a:picLocks noChangeAspect="1"/>
            </p:cNvPicPr>
            <p:nvPr/>
          </p:nvPicPr>
          <p:blipFill>
            <a:blip r:embed="rId17"/>
            <a:stretch>
              <a:fillRect/>
            </a:stretch>
          </p:blipFill>
          <p:spPr>
            <a:xfrm>
              <a:off x="5427170" y="2995008"/>
              <a:ext cx="1254443" cy="1781651"/>
            </a:xfrm>
            <a:prstGeom prst="rect">
              <a:avLst/>
            </a:prstGeom>
            <a:ln>
              <a:solidFill>
                <a:schemeClr val="bg1">
                  <a:lumMod val="75000"/>
                </a:schemeClr>
              </a:solidFill>
            </a:ln>
          </p:spPr>
        </p:pic>
      </p:grpSp>
    </p:spTree>
    <p:extLst>
      <p:ext uri="{BB962C8B-B14F-4D97-AF65-F5344CB8AC3E}">
        <p14:creationId xmlns:p14="http://schemas.microsoft.com/office/powerpoint/2010/main" val="3637893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135189" y="1484313"/>
            <a:ext cx="7921625" cy="2665412"/>
          </a:xfrm>
          <a:prstGeom prst="rect">
            <a:avLst/>
          </a:prstGeom>
          <a:noFill/>
          <a:ln w="9525">
            <a:noFill/>
            <a:miter lim="800000"/>
            <a:headEnd/>
            <a:tailEnd/>
          </a:ln>
        </p:spPr>
        <p:txBody>
          <a:bodyPr lIns="0" tIns="0" rIns="0" bIns="0"/>
          <a:lstStyle/>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Some impact is negative (Yes, but Panels can handle)</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All research must have impact (No)</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Only economic impact counts (No)</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The best impact does not come from the best research (Perhaps, but we need to know that)</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Arts and Humanities cannot demonstrate impact (No)</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Impact cannot be ‘measured’ (Yes, but it can be assessed)</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It takes time for happen (Yes, so allow for it)</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The expectation of impact is a threat to academic freedom (No)</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Impact will become an industry (Only if you let it be so)</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Measures will become targets (Depends if you own the agenda)</a:t>
            </a:r>
          </a:p>
          <a:p>
            <a:pPr marL="360363" indent="-360363" fontAlgn="base">
              <a:spcBef>
                <a:spcPct val="0"/>
              </a:spcBef>
              <a:spcAft>
                <a:spcPts val="1000"/>
              </a:spcAft>
              <a:buClr>
                <a:srgbClr val="1464BE"/>
              </a:buClr>
              <a:buFont typeface="Arial" charset="0"/>
              <a:buChar char="•"/>
              <a:defRPr/>
            </a:pPr>
            <a:endParaRPr lang="en-GB" sz="2200" dirty="0">
              <a:solidFill>
                <a:prstClr val="black"/>
              </a:solidFill>
              <a:latin typeface="Calibri" pitchFamily="34" charset="0"/>
            </a:endParaRPr>
          </a:p>
          <a:p>
            <a:pPr marL="817563" lvl="1" indent="-360363" fontAlgn="base">
              <a:spcBef>
                <a:spcPct val="0"/>
              </a:spcBef>
              <a:spcAft>
                <a:spcPts val="1000"/>
              </a:spcAft>
              <a:buClr>
                <a:srgbClr val="1464BE"/>
              </a:buClr>
              <a:defRPr/>
            </a:pPr>
            <a:endParaRPr lang="en-GB" sz="2200" dirty="0">
              <a:solidFill>
                <a:prstClr val="black"/>
              </a:solidFill>
              <a:latin typeface="Calibri" pitchFamily="34" charset="0"/>
            </a:endParaRPr>
          </a:p>
          <a:p>
            <a:pPr marL="360363" indent="-360363" fontAlgn="base">
              <a:spcBef>
                <a:spcPct val="0"/>
              </a:spcBef>
              <a:spcAft>
                <a:spcPts val="1000"/>
              </a:spcAft>
              <a:buClr>
                <a:srgbClr val="1464BE"/>
              </a:buClr>
              <a:buFont typeface="Arial" charset="0"/>
              <a:buChar char="•"/>
              <a:defRPr/>
            </a:pPr>
            <a:endParaRPr lang="en-GB" sz="2200" dirty="0">
              <a:solidFill>
                <a:prstClr val="black"/>
              </a:solidFill>
              <a:latin typeface="Calibri" pitchFamily="34" charset="0"/>
            </a:endParaRPr>
          </a:p>
          <a:p>
            <a:pPr marL="360363" indent="-360363" fontAlgn="base">
              <a:spcBef>
                <a:spcPct val="0"/>
              </a:spcBef>
              <a:spcAft>
                <a:spcPct val="0"/>
              </a:spcAft>
              <a:buClr>
                <a:srgbClr val="1464BE"/>
              </a:buClr>
              <a:buFont typeface="Arial" charset="0"/>
              <a:buChar char="•"/>
              <a:defRPr/>
            </a:pPr>
            <a:endParaRPr lang="en-US" sz="2200" dirty="0">
              <a:solidFill>
                <a:srgbClr val="000000"/>
              </a:solidFill>
              <a:latin typeface="Calibri" pitchFamily="34" charset="0"/>
            </a:endParaRPr>
          </a:p>
          <a:p>
            <a:pPr marL="358775" lvl="1" indent="-358775" fontAlgn="base">
              <a:spcBef>
                <a:spcPct val="0"/>
              </a:spcBef>
              <a:spcAft>
                <a:spcPts val="1000"/>
              </a:spcAft>
              <a:buClr>
                <a:srgbClr val="1464BE"/>
              </a:buClr>
              <a:defRPr/>
            </a:pPr>
            <a:endParaRPr lang="en-US" sz="2200" dirty="0">
              <a:solidFill>
                <a:srgbClr val="000000"/>
              </a:solidFill>
              <a:latin typeface="Calibri" pitchFamily="34" charset="0"/>
            </a:endParaRPr>
          </a:p>
          <a:p>
            <a:pPr marL="360363" indent="-360363" fontAlgn="base">
              <a:spcBef>
                <a:spcPct val="20000"/>
              </a:spcBef>
              <a:spcAft>
                <a:spcPct val="0"/>
              </a:spcAft>
              <a:buClr>
                <a:srgbClr val="558ED5"/>
              </a:buClr>
              <a:defRPr/>
            </a:pPr>
            <a:endParaRPr lang="en-GB" sz="2200" dirty="0">
              <a:solidFill>
                <a:prstClr val="black"/>
              </a:solidFill>
              <a:latin typeface="Calibri" pitchFamily="34" charset="0"/>
            </a:endParaRPr>
          </a:p>
          <a:p>
            <a:pPr marL="360363" indent="-360363" fontAlgn="base">
              <a:spcBef>
                <a:spcPct val="20000"/>
              </a:spcBef>
              <a:spcAft>
                <a:spcPct val="0"/>
              </a:spcAft>
              <a:buClr>
                <a:srgbClr val="558ED5"/>
              </a:buClr>
              <a:defRPr/>
            </a:pPr>
            <a:endParaRPr lang="en-GB" sz="2200" dirty="0">
              <a:solidFill>
                <a:srgbClr val="000000"/>
              </a:solidFill>
              <a:latin typeface="Calibri" pitchFamily="34" charset="0"/>
            </a:endParaRPr>
          </a:p>
        </p:txBody>
      </p:sp>
      <p:sp>
        <p:nvSpPr>
          <p:cNvPr id="13315"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Myths and Anxieties</a:t>
            </a:r>
          </a:p>
        </p:txBody>
      </p:sp>
    </p:spTree>
    <p:extLst>
      <p:ext uri="{BB962C8B-B14F-4D97-AF65-F5344CB8AC3E}">
        <p14:creationId xmlns:p14="http://schemas.microsoft.com/office/powerpoint/2010/main" val="266204783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135189" y="1484313"/>
            <a:ext cx="7921625" cy="2665412"/>
          </a:xfrm>
          <a:prstGeom prst="rect">
            <a:avLst/>
          </a:prstGeom>
          <a:noFill/>
          <a:ln w="9525">
            <a:noFill/>
            <a:miter lim="800000"/>
            <a:headEnd/>
            <a:tailEnd/>
          </a:ln>
        </p:spPr>
        <p:txBody>
          <a:bodyPr lIns="0" tIns="0" rIns="0" bIns="0"/>
          <a:lstStyle/>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Assessing impact isn’t perfect – but we can learn and make it better</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There will be opposition from vested interests  - uncomfortable change for university leaders and for academics</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We don’t have enough to offer to make it worthwhile</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Our traditional purposes will be eroded and …..</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Our research policies are already optimal – perhaps we will indeed discover that</a:t>
            </a:r>
          </a:p>
          <a:p>
            <a:pPr marL="360363" indent="-360363" fontAlgn="base">
              <a:spcBef>
                <a:spcPct val="0"/>
              </a:spcBef>
              <a:spcAft>
                <a:spcPts val="1000"/>
              </a:spcAft>
              <a:buClr>
                <a:schemeClr val="accent4">
                  <a:lumMod val="50000"/>
                </a:schemeClr>
              </a:buClr>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We can do the same thing with a few simple metrics</a:t>
            </a:r>
          </a:p>
          <a:p>
            <a:pPr marL="817563" lvl="1" indent="-360363" fontAlgn="base">
              <a:spcBef>
                <a:spcPct val="0"/>
              </a:spcBef>
              <a:spcAft>
                <a:spcPts val="1000"/>
              </a:spcAft>
              <a:buClr>
                <a:srgbClr val="1464BE"/>
              </a:buClr>
              <a:defRPr/>
            </a:pPr>
            <a:endParaRPr lang="en-GB" sz="2200" dirty="0">
              <a:solidFill>
                <a:prstClr val="black"/>
              </a:solidFill>
              <a:latin typeface="Calibri" pitchFamily="34" charset="0"/>
            </a:endParaRPr>
          </a:p>
          <a:p>
            <a:pPr marL="360363" indent="-360363" fontAlgn="base">
              <a:spcBef>
                <a:spcPct val="0"/>
              </a:spcBef>
              <a:spcAft>
                <a:spcPts val="1000"/>
              </a:spcAft>
              <a:buClr>
                <a:srgbClr val="1464BE"/>
              </a:buClr>
              <a:buFont typeface="Arial" charset="0"/>
              <a:buChar char="•"/>
              <a:defRPr/>
            </a:pPr>
            <a:endParaRPr lang="en-GB" sz="2200" dirty="0">
              <a:solidFill>
                <a:prstClr val="black"/>
              </a:solidFill>
              <a:latin typeface="Calibri" pitchFamily="34" charset="0"/>
            </a:endParaRPr>
          </a:p>
          <a:p>
            <a:pPr marL="817563" lvl="1" indent="-360363" fontAlgn="base">
              <a:spcBef>
                <a:spcPct val="0"/>
              </a:spcBef>
              <a:spcAft>
                <a:spcPts val="1000"/>
              </a:spcAft>
              <a:buClr>
                <a:srgbClr val="1464BE"/>
              </a:buClr>
              <a:defRPr/>
            </a:pPr>
            <a:endParaRPr lang="en-GB" sz="2200" dirty="0">
              <a:solidFill>
                <a:prstClr val="black"/>
              </a:solidFill>
              <a:latin typeface="Calibri" pitchFamily="34" charset="0"/>
            </a:endParaRPr>
          </a:p>
          <a:p>
            <a:pPr marL="360363" indent="-360363" fontAlgn="base">
              <a:spcBef>
                <a:spcPct val="0"/>
              </a:spcBef>
              <a:spcAft>
                <a:spcPts val="1000"/>
              </a:spcAft>
              <a:buClr>
                <a:srgbClr val="1464BE"/>
              </a:buClr>
              <a:buFont typeface="Arial" charset="0"/>
              <a:buChar char="•"/>
              <a:defRPr/>
            </a:pPr>
            <a:endParaRPr lang="en-GB" sz="2200" dirty="0">
              <a:solidFill>
                <a:prstClr val="black"/>
              </a:solidFill>
              <a:latin typeface="Calibri" pitchFamily="34" charset="0"/>
            </a:endParaRPr>
          </a:p>
          <a:p>
            <a:pPr marL="360363" indent="-360363" fontAlgn="base">
              <a:spcBef>
                <a:spcPct val="0"/>
              </a:spcBef>
              <a:spcAft>
                <a:spcPct val="0"/>
              </a:spcAft>
              <a:buClr>
                <a:srgbClr val="1464BE"/>
              </a:buClr>
              <a:buFont typeface="Arial" charset="0"/>
              <a:buChar char="•"/>
              <a:defRPr/>
            </a:pPr>
            <a:endParaRPr lang="en-US" sz="2200" dirty="0">
              <a:solidFill>
                <a:srgbClr val="000000"/>
              </a:solidFill>
              <a:latin typeface="Calibri" pitchFamily="34" charset="0"/>
            </a:endParaRPr>
          </a:p>
          <a:p>
            <a:pPr marL="358775" lvl="1" indent="-358775" fontAlgn="base">
              <a:spcBef>
                <a:spcPct val="0"/>
              </a:spcBef>
              <a:spcAft>
                <a:spcPts val="1000"/>
              </a:spcAft>
              <a:buClr>
                <a:srgbClr val="1464BE"/>
              </a:buClr>
              <a:defRPr/>
            </a:pPr>
            <a:endParaRPr lang="en-US" sz="2200" dirty="0">
              <a:solidFill>
                <a:srgbClr val="000000"/>
              </a:solidFill>
              <a:latin typeface="Calibri" pitchFamily="34" charset="0"/>
            </a:endParaRPr>
          </a:p>
          <a:p>
            <a:pPr marL="360363" indent="-360363" fontAlgn="base">
              <a:spcBef>
                <a:spcPct val="20000"/>
              </a:spcBef>
              <a:spcAft>
                <a:spcPct val="0"/>
              </a:spcAft>
              <a:buClr>
                <a:srgbClr val="558ED5"/>
              </a:buClr>
              <a:defRPr/>
            </a:pPr>
            <a:endParaRPr lang="en-GB" sz="2200" dirty="0">
              <a:solidFill>
                <a:srgbClr val="000000"/>
              </a:solidFill>
              <a:latin typeface="Calibri" pitchFamily="34" charset="0"/>
            </a:endParaRPr>
          </a:p>
        </p:txBody>
      </p:sp>
      <p:sp>
        <p:nvSpPr>
          <p:cNvPr id="13315"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Challenges</a:t>
            </a:r>
          </a:p>
        </p:txBody>
      </p:sp>
    </p:spTree>
    <p:extLst>
      <p:ext uri="{BB962C8B-B14F-4D97-AF65-F5344CB8AC3E}">
        <p14:creationId xmlns:p14="http://schemas.microsoft.com/office/powerpoint/2010/main" val="282622802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2135189" y="1484313"/>
            <a:ext cx="6840537" cy="4525962"/>
          </a:xfrm>
        </p:spPr>
        <p:txBody>
          <a:bodyPr>
            <a:normAutofit/>
          </a:bodyPr>
          <a:lstStyle/>
          <a:p>
            <a:pPr marL="342900" lvl="1" indent="-342900">
              <a:spcBef>
                <a:spcPct val="0"/>
              </a:spcBef>
              <a:spcAft>
                <a:spcPts val="1000"/>
              </a:spcAft>
              <a:buClrTx/>
              <a:buFont typeface="Arial" pitchFamily="34" charset="0"/>
              <a:buChar char="•"/>
            </a:pPr>
            <a:r>
              <a:rPr lang="en-US" sz="2000" dirty="0">
                <a:solidFill>
                  <a:schemeClr val="accent4">
                    <a:lumMod val="50000"/>
                  </a:schemeClr>
                </a:solidFill>
              </a:rPr>
              <a:t>Case studies are a lot of work – but why?</a:t>
            </a:r>
          </a:p>
          <a:p>
            <a:pPr marL="342900" lvl="1" indent="-342900">
              <a:spcBef>
                <a:spcPct val="0"/>
              </a:spcBef>
              <a:spcAft>
                <a:spcPts val="1000"/>
              </a:spcAft>
              <a:buClrTx/>
              <a:buFont typeface="Arial" pitchFamily="34" charset="0"/>
              <a:buChar char="•"/>
            </a:pPr>
            <a:r>
              <a:rPr lang="en-US" sz="2000" dirty="0">
                <a:solidFill>
                  <a:schemeClr val="accent4">
                    <a:lumMod val="50000"/>
                  </a:schemeClr>
                </a:solidFill>
              </a:rPr>
              <a:t>The attitude to impact has been transformed in universities</a:t>
            </a:r>
          </a:p>
          <a:p>
            <a:pPr marL="342900" lvl="1" indent="-342900">
              <a:spcBef>
                <a:spcPct val="0"/>
              </a:spcBef>
              <a:spcAft>
                <a:spcPts val="1000"/>
              </a:spcAft>
              <a:buClrTx/>
              <a:buFont typeface="Arial" pitchFamily="34" charset="0"/>
              <a:buChar char="•"/>
            </a:pPr>
            <a:r>
              <a:rPr lang="en-GB" sz="2000" dirty="0">
                <a:solidFill>
                  <a:schemeClr val="accent4">
                    <a:lumMod val="50000"/>
                  </a:schemeClr>
                </a:solidFill>
              </a:rPr>
              <a:t>The understanding of impact is much enhanced and – by analysing the case studies as a whole – was even greater than anticipated </a:t>
            </a:r>
          </a:p>
          <a:p>
            <a:pPr marL="342900" lvl="1" indent="-342900">
              <a:spcBef>
                <a:spcPct val="0"/>
              </a:spcBef>
              <a:spcAft>
                <a:spcPts val="1000"/>
              </a:spcAft>
              <a:buClrTx/>
              <a:buFont typeface="Arial" pitchFamily="34" charset="0"/>
              <a:buChar char="•"/>
            </a:pPr>
            <a:r>
              <a:rPr lang="en-GB" sz="2000" dirty="0">
                <a:solidFill>
                  <a:schemeClr val="accent4">
                    <a:lumMod val="50000"/>
                  </a:schemeClr>
                </a:solidFill>
              </a:rPr>
              <a:t>It was costly</a:t>
            </a:r>
            <a:endParaRPr lang="en-US" sz="2000" dirty="0">
              <a:solidFill>
                <a:schemeClr val="accent4">
                  <a:lumMod val="50000"/>
                </a:schemeClr>
              </a:solidFill>
            </a:endParaRPr>
          </a:p>
        </p:txBody>
      </p:sp>
      <p:sp>
        <p:nvSpPr>
          <p:cNvPr id="16387"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What have </a:t>
            </a:r>
            <a:r>
              <a:rPr lang="en-GB" sz="3400" b="1">
                <a:solidFill>
                  <a:srgbClr val="00788A"/>
                </a:solidFill>
                <a:latin typeface="Arial" panose="020B0604020202020204" pitchFamily="34" charset="0"/>
                <a:cs typeface="Arial" panose="020B0604020202020204" pitchFamily="34" charset="0"/>
              </a:rPr>
              <a:t>we learnt</a:t>
            </a:r>
            <a:endParaRPr lang="en-GB" sz="3400" b="1" dirty="0">
              <a:solidFill>
                <a:srgbClr val="00788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954856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2135189" y="1484313"/>
            <a:ext cx="6840537" cy="4525962"/>
          </a:xfrm>
        </p:spPr>
        <p:txBody>
          <a:bodyPr>
            <a:normAutofit/>
          </a:bodyPr>
          <a:lstStyle/>
          <a:p>
            <a:pPr marL="342900" lvl="1" indent="-342900">
              <a:spcBef>
                <a:spcPct val="0"/>
              </a:spcBef>
              <a:spcAft>
                <a:spcPts val="1000"/>
              </a:spcAft>
              <a:buClrTx/>
              <a:buFont typeface="Arial" pitchFamily="34" charset="0"/>
              <a:buChar char="•"/>
            </a:pPr>
            <a:r>
              <a:rPr lang="en-US" sz="2000" dirty="0">
                <a:solidFill>
                  <a:schemeClr val="accent4">
                    <a:lumMod val="50000"/>
                  </a:schemeClr>
                </a:solidFill>
              </a:rPr>
              <a:t>Is research excellence highly correlated with research impact (and what are the implications)?</a:t>
            </a:r>
          </a:p>
          <a:p>
            <a:pPr marL="342900" lvl="1" indent="-342900">
              <a:spcBef>
                <a:spcPct val="0"/>
              </a:spcBef>
              <a:spcAft>
                <a:spcPts val="1000"/>
              </a:spcAft>
              <a:buClrTx/>
              <a:buFont typeface="Arial" pitchFamily="34" charset="0"/>
              <a:buChar char="•"/>
            </a:pPr>
            <a:r>
              <a:rPr lang="en-US" sz="2000" dirty="0">
                <a:solidFill>
                  <a:schemeClr val="accent4">
                    <a:lumMod val="50000"/>
                  </a:schemeClr>
                </a:solidFill>
              </a:rPr>
              <a:t>How difficult is it to assess case studies across all disciplines?</a:t>
            </a:r>
          </a:p>
          <a:p>
            <a:pPr marL="342900" lvl="1" indent="-342900">
              <a:spcBef>
                <a:spcPct val="0"/>
              </a:spcBef>
              <a:spcAft>
                <a:spcPts val="1000"/>
              </a:spcAft>
              <a:buClrTx/>
              <a:buFont typeface="Arial" pitchFamily="34" charset="0"/>
              <a:buChar char="•"/>
            </a:pPr>
            <a:r>
              <a:rPr lang="en-GB" sz="2000" dirty="0">
                <a:solidFill>
                  <a:schemeClr val="accent4">
                    <a:lumMod val="50000"/>
                  </a:schemeClr>
                </a:solidFill>
              </a:rPr>
              <a:t>Which of the difficulties in assessment were particularly challenging?</a:t>
            </a:r>
            <a:endParaRPr lang="en-US" sz="2000" dirty="0">
              <a:solidFill>
                <a:schemeClr val="accent4">
                  <a:lumMod val="50000"/>
                </a:schemeClr>
              </a:solidFill>
            </a:endParaRPr>
          </a:p>
          <a:p>
            <a:pPr marL="342900" lvl="1" indent="-342900">
              <a:spcBef>
                <a:spcPct val="0"/>
              </a:spcBef>
              <a:spcAft>
                <a:spcPts val="1000"/>
              </a:spcAft>
              <a:buClrTx/>
              <a:buFont typeface="Arial" pitchFamily="34" charset="0"/>
              <a:buChar char="•"/>
            </a:pPr>
            <a:r>
              <a:rPr lang="en-US" sz="2000" dirty="0">
                <a:solidFill>
                  <a:schemeClr val="accent4">
                    <a:lumMod val="50000"/>
                  </a:schemeClr>
                </a:solidFill>
              </a:rPr>
              <a:t>Will the revitalised approach to impact persist?</a:t>
            </a:r>
          </a:p>
        </p:txBody>
      </p:sp>
      <p:sp>
        <p:nvSpPr>
          <p:cNvPr id="16387" name="Title 1"/>
          <p:cNvSpPr txBox="1">
            <a:spLocks/>
          </p:cNvSpPr>
          <p:nvPr/>
        </p:nvSpPr>
        <p:spPr bwMode="auto">
          <a:xfrm>
            <a:off x="1713539" y="419100"/>
            <a:ext cx="8630611" cy="922338"/>
          </a:xfrm>
          <a:prstGeom prst="rect">
            <a:avLst/>
          </a:prstGeom>
          <a:noFill/>
          <a:ln w="9525">
            <a:noFill/>
            <a:miter lim="800000"/>
            <a:headEnd/>
            <a:tailEnd/>
          </a:ln>
        </p:spPr>
        <p:txBody>
          <a:bodyPr lIns="0" tIns="0" rIns="0" bIns="0"/>
          <a:lstStyle/>
          <a:p>
            <a:pPr lvl="1"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What we don’t know yet</a:t>
            </a:r>
          </a:p>
        </p:txBody>
      </p:sp>
    </p:spTree>
    <p:extLst>
      <p:ext uri="{BB962C8B-B14F-4D97-AF65-F5344CB8AC3E}">
        <p14:creationId xmlns:p14="http://schemas.microsoft.com/office/powerpoint/2010/main" val="6341784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135189" y="1484313"/>
            <a:ext cx="7921625" cy="2665412"/>
          </a:xfrm>
          <a:prstGeom prst="rect">
            <a:avLst/>
          </a:prstGeom>
          <a:noFill/>
          <a:ln w="9525">
            <a:noFill/>
            <a:miter lim="800000"/>
            <a:headEnd/>
            <a:tailEnd/>
          </a:ln>
        </p:spPr>
        <p:txBody>
          <a:bodyPr lIns="0" tIns="0" rIns="0" bIns="0"/>
          <a:lstStyle/>
          <a:p>
            <a:pPr marL="360363" indent="-360363" fontAlgn="base">
              <a:spcBef>
                <a:spcPct val="0"/>
              </a:spcBef>
              <a:spcAft>
                <a:spcPts val="1000"/>
              </a:spcAft>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‘If only the government would take the lead’</a:t>
            </a:r>
          </a:p>
          <a:p>
            <a:pPr marL="360363" indent="-360363" fontAlgn="base">
              <a:spcBef>
                <a:spcPct val="0"/>
              </a:spcBef>
              <a:spcAft>
                <a:spcPts val="1000"/>
              </a:spcAft>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‘There needs to be a funding reward for impact’</a:t>
            </a:r>
          </a:p>
          <a:p>
            <a:pPr marL="360363" indent="-360363" fontAlgn="base">
              <a:spcBef>
                <a:spcPct val="0"/>
              </a:spcBef>
              <a:spcAft>
                <a:spcPts val="1000"/>
              </a:spcAft>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Or should universities own and shape their futures?</a:t>
            </a:r>
          </a:p>
          <a:p>
            <a:pPr marL="360363" indent="-360363" fontAlgn="base">
              <a:spcBef>
                <a:spcPct val="0"/>
              </a:spcBef>
              <a:spcAft>
                <a:spcPts val="1000"/>
              </a:spcAft>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Cannot our best brains craft the solution which makes universities more central to societal futures?</a:t>
            </a:r>
          </a:p>
          <a:p>
            <a:pPr marL="360363" indent="-360363" fontAlgn="base">
              <a:spcBef>
                <a:spcPct val="0"/>
              </a:spcBef>
              <a:spcAft>
                <a:spcPts val="1000"/>
              </a:spcAft>
              <a:buFont typeface="Arial"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Or is collective action beyond us in the same way it sometimes seems to be beyond government?</a:t>
            </a:r>
          </a:p>
          <a:p>
            <a:pPr marL="360363" indent="-360363" fontAlgn="base">
              <a:spcBef>
                <a:spcPct val="0"/>
              </a:spcBef>
              <a:spcAft>
                <a:spcPts val="1000"/>
              </a:spcAft>
              <a:buClr>
                <a:srgbClr val="1464BE"/>
              </a:buClr>
              <a:buFont typeface="Arial" charset="0"/>
              <a:buChar char="•"/>
              <a:defRPr/>
            </a:pPr>
            <a:endParaRPr lang="en-GB" sz="2200" dirty="0">
              <a:solidFill>
                <a:prstClr val="black"/>
              </a:solidFill>
              <a:latin typeface="Calibri" pitchFamily="34" charset="0"/>
            </a:endParaRPr>
          </a:p>
          <a:p>
            <a:pPr marL="817563" lvl="1" indent="-360363" fontAlgn="base">
              <a:spcBef>
                <a:spcPct val="0"/>
              </a:spcBef>
              <a:spcAft>
                <a:spcPts val="1000"/>
              </a:spcAft>
              <a:buClr>
                <a:srgbClr val="1464BE"/>
              </a:buClr>
              <a:defRPr/>
            </a:pPr>
            <a:endParaRPr lang="en-GB" sz="2200" dirty="0">
              <a:solidFill>
                <a:prstClr val="black"/>
              </a:solidFill>
              <a:latin typeface="Calibri" pitchFamily="34" charset="0"/>
            </a:endParaRPr>
          </a:p>
          <a:p>
            <a:pPr marL="360363" indent="-360363" fontAlgn="base">
              <a:spcBef>
                <a:spcPct val="0"/>
              </a:spcBef>
              <a:spcAft>
                <a:spcPts val="1000"/>
              </a:spcAft>
              <a:buClr>
                <a:srgbClr val="1464BE"/>
              </a:buClr>
              <a:buFont typeface="Arial" charset="0"/>
              <a:buChar char="•"/>
              <a:defRPr/>
            </a:pPr>
            <a:endParaRPr lang="en-GB" sz="2200" dirty="0">
              <a:solidFill>
                <a:prstClr val="black"/>
              </a:solidFill>
              <a:latin typeface="Calibri" pitchFamily="34" charset="0"/>
            </a:endParaRPr>
          </a:p>
          <a:p>
            <a:pPr marL="817563" lvl="1" indent="-360363" fontAlgn="base">
              <a:spcBef>
                <a:spcPct val="0"/>
              </a:spcBef>
              <a:spcAft>
                <a:spcPts val="1000"/>
              </a:spcAft>
              <a:buClr>
                <a:srgbClr val="1464BE"/>
              </a:buClr>
              <a:defRPr/>
            </a:pPr>
            <a:endParaRPr lang="en-GB" sz="2200" dirty="0">
              <a:solidFill>
                <a:prstClr val="black"/>
              </a:solidFill>
              <a:latin typeface="Calibri" pitchFamily="34" charset="0"/>
            </a:endParaRPr>
          </a:p>
          <a:p>
            <a:pPr marL="360363" indent="-360363" fontAlgn="base">
              <a:spcBef>
                <a:spcPct val="0"/>
              </a:spcBef>
              <a:spcAft>
                <a:spcPts val="1000"/>
              </a:spcAft>
              <a:buClr>
                <a:srgbClr val="1464BE"/>
              </a:buClr>
              <a:buFont typeface="Arial" charset="0"/>
              <a:buChar char="•"/>
              <a:defRPr/>
            </a:pPr>
            <a:endParaRPr lang="en-GB" sz="2200" dirty="0">
              <a:solidFill>
                <a:prstClr val="black"/>
              </a:solidFill>
              <a:latin typeface="Calibri" pitchFamily="34" charset="0"/>
            </a:endParaRPr>
          </a:p>
          <a:p>
            <a:pPr marL="360363" indent="-360363" fontAlgn="base">
              <a:spcBef>
                <a:spcPct val="0"/>
              </a:spcBef>
              <a:spcAft>
                <a:spcPct val="0"/>
              </a:spcAft>
              <a:buClr>
                <a:srgbClr val="1464BE"/>
              </a:buClr>
              <a:buFont typeface="Arial" charset="0"/>
              <a:buChar char="•"/>
              <a:defRPr/>
            </a:pPr>
            <a:endParaRPr lang="en-US" sz="2200" dirty="0">
              <a:solidFill>
                <a:srgbClr val="000000"/>
              </a:solidFill>
              <a:latin typeface="Calibri" pitchFamily="34" charset="0"/>
            </a:endParaRPr>
          </a:p>
          <a:p>
            <a:pPr marL="358775" lvl="1" indent="-358775" fontAlgn="base">
              <a:spcBef>
                <a:spcPct val="0"/>
              </a:spcBef>
              <a:spcAft>
                <a:spcPts val="1000"/>
              </a:spcAft>
              <a:buClr>
                <a:srgbClr val="1464BE"/>
              </a:buClr>
              <a:defRPr/>
            </a:pPr>
            <a:endParaRPr lang="en-US" sz="2200" dirty="0">
              <a:solidFill>
                <a:srgbClr val="000000"/>
              </a:solidFill>
              <a:latin typeface="Calibri" pitchFamily="34" charset="0"/>
            </a:endParaRPr>
          </a:p>
          <a:p>
            <a:pPr marL="360363" indent="-360363" fontAlgn="base">
              <a:spcBef>
                <a:spcPct val="20000"/>
              </a:spcBef>
              <a:spcAft>
                <a:spcPct val="0"/>
              </a:spcAft>
              <a:buClr>
                <a:srgbClr val="558ED5"/>
              </a:buClr>
              <a:defRPr/>
            </a:pPr>
            <a:endParaRPr lang="en-GB" sz="2200" dirty="0">
              <a:solidFill>
                <a:srgbClr val="000000"/>
              </a:solidFill>
              <a:latin typeface="Calibri" pitchFamily="34" charset="0"/>
            </a:endParaRPr>
          </a:p>
        </p:txBody>
      </p:sp>
      <p:sp>
        <p:nvSpPr>
          <p:cNvPr id="13315"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Next Steps</a:t>
            </a:r>
          </a:p>
        </p:txBody>
      </p:sp>
    </p:spTree>
    <p:extLst>
      <p:ext uri="{BB962C8B-B14F-4D97-AF65-F5344CB8AC3E}">
        <p14:creationId xmlns:p14="http://schemas.microsoft.com/office/powerpoint/2010/main" val="286851938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135189" y="1484313"/>
            <a:ext cx="7921625" cy="2665412"/>
          </a:xfrm>
          <a:prstGeom prst="rect">
            <a:avLst/>
          </a:prstGeom>
          <a:noFill/>
          <a:ln w="9525">
            <a:noFill/>
            <a:miter lim="800000"/>
            <a:headEnd/>
            <a:tailEnd/>
          </a:ln>
        </p:spPr>
        <p:txBody>
          <a:bodyPr lIns="0" tIns="0" rIns="0" bIns="0"/>
          <a:lstStyle/>
          <a:p>
            <a:pPr marL="360363" indent="-360363" fontAlgn="base">
              <a:spcBef>
                <a:spcPct val="0"/>
              </a:spcBef>
              <a:spcAft>
                <a:spcPts val="1000"/>
              </a:spcAft>
              <a:buFont typeface="Arial" panose="020B0604020202020204" pitchFamily="34"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Government should be clear about its values</a:t>
            </a:r>
          </a:p>
          <a:p>
            <a:pPr marL="360363" indent="-360363" fontAlgn="base">
              <a:spcBef>
                <a:spcPct val="0"/>
              </a:spcBef>
              <a:spcAft>
                <a:spcPts val="1000"/>
              </a:spcAft>
              <a:buFont typeface="Arial" panose="020B0604020202020204" pitchFamily="34"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Research instruments should recognise and reward what is valued so that incentives are provided</a:t>
            </a:r>
          </a:p>
          <a:p>
            <a:pPr marL="360363" indent="-360363" fontAlgn="base">
              <a:spcBef>
                <a:spcPct val="0"/>
              </a:spcBef>
              <a:spcAft>
                <a:spcPts val="1000"/>
              </a:spcAft>
              <a:buFont typeface="Arial" panose="020B0604020202020204" pitchFamily="34"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Value judgements should not be a solely internal affair</a:t>
            </a:r>
          </a:p>
          <a:p>
            <a:pPr marL="360363" indent="-360363" fontAlgn="base">
              <a:spcBef>
                <a:spcPct val="0"/>
              </a:spcBef>
              <a:spcAft>
                <a:spcPct val="0"/>
              </a:spcAft>
              <a:buFont typeface="Arial" panose="020B0604020202020204" pitchFamily="34"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Methodology to do this was developed in Australia</a:t>
            </a:r>
          </a:p>
          <a:p>
            <a:pPr marL="817563" lvl="1" indent="-360363" fontAlgn="base">
              <a:spcBef>
                <a:spcPct val="0"/>
              </a:spcBef>
              <a:spcAft>
                <a:spcPct val="0"/>
              </a:spcAft>
              <a:buFont typeface="Arial" panose="020B0604020202020204" pitchFamily="34"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Taken forward and piloted successfully in the UK</a:t>
            </a:r>
          </a:p>
          <a:p>
            <a:pPr marL="817563" lvl="1" indent="-360363" fontAlgn="base">
              <a:spcBef>
                <a:spcPct val="0"/>
              </a:spcBef>
              <a:spcAft>
                <a:spcPct val="0"/>
              </a:spcAft>
              <a:buFont typeface="Arial" panose="020B0604020202020204" pitchFamily="34"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Implemented on large scale in the UK and will be evaluated</a:t>
            </a:r>
          </a:p>
          <a:p>
            <a:pPr marL="817563" lvl="1" indent="-360363" fontAlgn="base">
              <a:spcBef>
                <a:spcPct val="0"/>
              </a:spcBef>
              <a:spcAft>
                <a:spcPct val="0"/>
              </a:spcAft>
              <a:buFont typeface="Arial" panose="020B0604020202020204" pitchFamily="34"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Further refined and piloted successfully in Australia</a:t>
            </a:r>
          </a:p>
          <a:p>
            <a:pPr marL="360363" indent="-360363" fontAlgn="base">
              <a:spcBef>
                <a:spcPct val="0"/>
              </a:spcBef>
              <a:spcAft>
                <a:spcPct val="0"/>
              </a:spcAft>
              <a:buFont typeface="Arial" panose="020B0604020202020204" pitchFamily="34" charset="0"/>
              <a:buChar char="•"/>
              <a:defRPr/>
            </a:pPr>
            <a:r>
              <a:rPr lang="en-GB" sz="2000" dirty="0">
                <a:solidFill>
                  <a:schemeClr val="accent4">
                    <a:lumMod val="50000"/>
                  </a:schemeClr>
                </a:solidFill>
                <a:latin typeface="Arial" panose="020B0604020202020204" pitchFamily="34" charset="0"/>
                <a:cs typeface="Arial" panose="020B0604020202020204" pitchFamily="34" charset="0"/>
              </a:rPr>
              <a:t>Education &amp; Research directions and outcomes driven by understanding of societal needs and contributing to societal outcomes</a:t>
            </a:r>
          </a:p>
          <a:p>
            <a:pPr marL="360363" indent="-360363" fontAlgn="base">
              <a:spcBef>
                <a:spcPct val="0"/>
              </a:spcBef>
              <a:spcAft>
                <a:spcPct val="0"/>
              </a:spcAft>
              <a:buClr>
                <a:srgbClr val="1464BE"/>
              </a:buClr>
              <a:buFont typeface="Arial" charset="0"/>
              <a:buChar char="•"/>
              <a:defRPr/>
            </a:pPr>
            <a:endParaRPr lang="en-US" sz="2200" dirty="0">
              <a:solidFill>
                <a:srgbClr val="000000"/>
              </a:solidFill>
              <a:latin typeface="Calibri" pitchFamily="34" charset="0"/>
            </a:endParaRPr>
          </a:p>
          <a:p>
            <a:pPr marL="358775" lvl="1" indent="-358775" fontAlgn="base">
              <a:spcBef>
                <a:spcPct val="0"/>
              </a:spcBef>
              <a:spcAft>
                <a:spcPts val="1000"/>
              </a:spcAft>
              <a:buClr>
                <a:srgbClr val="1464BE"/>
              </a:buClr>
              <a:defRPr/>
            </a:pPr>
            <a:endParaRPr lang="en-US" sz="2200" dirty="0">
              <a:solidFill>
                <a:srgbClr val="000000"/>
              </a:solidFill>
              <a:latin typeface="Calibri" pitchFamily="34" charset="0"/>
            </a:endParaRPr>
          </a:p>
          <a:p>
            <a:pPr marL="360363" indent="-360363" fontAlgn="base">
              <a:spcBef>
                <a:spcPct val="20000"/>
              </a:spcBef>
              <a:spcAft>
                <a:spcPct val="0"/>
              </a:spcAft>
              <a:buClr>
                <a:srgbClr val="558ED5"/>
              </a:buClr>
              <a:defRPr/>
            </a:pPr>
            <a:endParaRPr lang="en-GB" sz="2200" dirty="0">
              <a:solidFill>
                <a:srgbClr val="000000"/>
              </a:solidFill>
              <a:latin typeface="Calibri" pitchFamily="34" charset="0"/>
            </a:endParaRPr>
          </a:p>
        </p:txBody>
      </p:sp>
      <p:sp>
        <p:nvSpPr>
          <p:cNvPr id="13315" name="Title 1"/>
          <p:cNvSpPr txBox="1">
            <a:spLocks/>
          </p:cNvSpPr>
          <p:nvPr/>
        </p:nvSpPr>
        <p:spPr bwMode="auto">
          <a:xfrm>
            <a:off x="2135188" y="419100"/>
            <a:ext cx="8208962" cy="922338"/>
          </a:xfrm>
          <a:prstGeom prst="rect">
            <a:avLst/>
          </a:prstGeom>
          <a:noFill/>
          <a:ln w="9525">
            <a:noFill/>
            <a:miter lim="800000"/>
            <a:headEnd/>
            <a:tailEnd/>
          </a:ln>
        </p:spPr>
        <p:txBody>
          <a:bodyPr lIns="0" tIns="0" rIns="0" bIns="0"/>
          <a:lstStyle/>
          <a:p>
            <a:pPr defTabSz="912813" fontAlgn="base">
              <a:spcBef>
                <a:spcPct val="0"/>
              </a:spcBef>
              <a:spcAft>
                <a:spcPct val="0"/>
              </a:spcAft>
            </a:pPr>
            <a:r>
              <a:rPr lang="en-GB" sz="3400" b="1" dirty="0">
                <a:solidFill>
                  <a:srgbClr val="00788A"/>
                </a:solidFill>
                <a:latin typeface="Arial" panose="020B0604020202020204" pitchFamily="34" charset="0"/>
                <a:cs typeface="Arial" panose="020B0604020202020204" pitchFamily="34" charset="0"/>
              </a:rPr>
              <a:t>Conclusion</a:t>
            </a:r>
            <a:r>
              <a:rPr lang="en-GB" sz="4000" dirty="0">
                <a:solidFill>
                  <a:srgbClr val="1464BE"/>
                </a:solidFill>
                <a:latin typeface="Georgia" pitchFamily="18" charset="0"/>
                <a:cs typeface="Arial" pitchFamily="34" charset="0"/>
              </a:rPr>
              <a:t> </a:t>
            </a:r>
          </a:p>
        </p:txBody>
      </p:sp>
    </p:spTree>
    <p:extLst>
      <p:ext uri="{BB962C8B-B14F-4D97-AF65-F5344CB8AC3E}">
        <p14:creationId xmlns:p14="http://schemas.microsoft.com/office/powerpoint/2010/main" val="371368533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9F881B-A325-4B20-AADE-A852004EB9E3}"/>
              </a:ext>
            </a:extLst>
          </p:cNvPr>
          <p:cNvPicPr>
            <a:picLocks noChangeAspect="1"/>
          </p:cNvPicPr>
          <p:nvPr/>
        </p:nvPicPr>
        <p:blipFill rotWithShape="1">
          <a:blip r:embed="rId3"/>
          <a:srcRect t="20761" b="8262"/>
          <a:stretch/>
        </p:blipFill>
        <p:spPr>
          <a:xfrm>
            <a:off x="20" y="10"/>
            <a:ext cx="12191980" cy="6857990"/>
          </a:xfrm>
          <a:prstGeom prst="rect">
            <a:avLst/>
          </a:prstGeom>
        </p:spPr>
      </p:pic>
      <p:sp>
        <p:nvSpPr>
          <p:cNvPr id="9" name="TextBox 8">
            <a:extLst>
              <a:ext uri="{FF2B5EF4-FFF2-40B4-BE49-F238E27FC236}">
                <a16:creationId xmlns:a16="http://schemas.microsoft.com/office/drawing/2014/main" id="{DE67786B-8CF6-7140-A9BE-F2F0A0F1F7F0}"/>
              </a:ext>
            </a:extLst>
          </p:cNvPr>
          <p:cNvSpPr txBox="1"/>
          <p:nvPr/>
        </p:nvSpPr>
        <p:spPr>
          <a:xfrm>
            <a:off x="804998" y="798445"/>
            <a:ext cx="4803636" cy="1311664"/>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000" b="1" kern="1200" spc="-150" dirty="0">
              <a:solidFill>
                <a:srgbClr val="000000"/>
              </a:solidFill>
              <a:latin typeface="+mj-lt"/>
              <a:ea typeface="+mj-ea"/>
              <a:cs typeface="+mj-cs"/>
            </a:endParaRPr>
          </a:p>
        </p:txBody>
      </p:sp>
      <p:sp>
        <p:nvSpPr>
          <p:cNvPr id="7" name="Rectangle 6">
            <a:extLst>
              <a:ext uri="{FF2B5EF4-FFF2-40B4-BE49-F238E27FC236}">
                <a16:creationId xmlns:a16="http://schemas.microsoft.com/office/drawing/2014/main" id="{108DC7F5-099C-FD4D-905A-DC79A38901EC}"/>
              </a:ext>
            </a:extLst>
          </p:cNvPr>
          <p:cNvSpPr/>
          <p:nvPr/>
        </p:nvSpPr>
        <p:spPr>
          <a:xfrm>
            <a:off x="804997" y="2272143"/>
            <a:ext cx="4803637" cy="378883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900" dirty="0">
              <a:solidFill>
                <a:srgbClr val="000000"/>
              </a:solidFill>
            </a:endParaRPr>
          </a:p>
        </p:txBody>
      </p:sp>
    </p:spTree>
    <p:extLst>
      <p:ext uri="{BB962C8B-B14F-4D97-AF65-F5344CB8AC3E}">
        <p14:creationId xmlns:p14="http://schemas.microsoft.com/office/powerpoint/2010/main" val="24417402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E314D5-CB6C-F845-8F5A-EB18DCA935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049837" cy="963959"/>
          </a:xfrm>
          <a:prstGeom prst="rect">
            <a:avLst/>
          </a:prstGeom>
        </p:spPr>
      </p:pic>
      <p:pic>
        <p:nvPicPr>
          <p:cNvPr id="3" name="Picture 2">
            <a:extLst>
              <a:ext uri="{FF2B5EF4-FFF2-40B4-BE49-F238E27FC236}">
                <a16:creationId xmlns:a16="http://schemas.microsoft.com/office/drawing/2014/main" id="{FF32DCE9-F360-F848-A778-D1AC7A132A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457"/>
          <a:stretch/>
        </p:blipFill>
        <p:spPr>
          <a:xfrm>
            <a:off x="8468138" y="0"/>
            <a:ext cx="3723861" cy="6858000"/>
          </a:xfrm>
          <a:prstGeom prst="rect">
            <a:avLst/>
          </a:prstGeom>
        </p:spPr>
      </p:pic>
      <p:pic>
        <p:nvPicPr>
          <p:cNvPr id="4" name="Picture 3">
            <a:extLst>
              <a:ext uri="{FF2B5EF4-FFF2-40B4-BE49-F238E27FC236}">
                <a16:creationId xmlns:a16="http://schemas.microsoft.com/office/drawing/2014/main" id="{4D77AAF0-8970-1E47-AFD7-00E20B06D5BE}"/>
              </a:ext>
            </a:extLst>
          </p:cNvPr>
          <p:cNvPicPr>
            <a:picLocks noChangeAspect="1"/>
          </p:cNvPicPr>
          <p:nvPr/>
        </p:nvPicPr>
        <p:blipFill>
          <a:blip r:embed="rId6"/>
          <a:stretch>
            <a:fillRect/>
          </a:stretch>
        </p:blipFill>
        <p:spPr>
          <a:xfrm>
            <a:off x="1379538" y="2851150"/>
            <a:ext cx="6934200" cy="1155700"/>
          </a:xfrm>
          <a:prstGeom prst="rect">
            <a:avLst/>
          </a:prstGeom>
        </p:spPr>
      </p:pic>
    </p:spTree>
    <p:extLst>
      <p:ext uri="{BB962C8B-B14F-4D97-AF65-F5344CB8AC3E}">
        <p14:creationId xmlns:p14="http://schemas.microsoft.com/office/powerpoint/2010/main" val="13944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C8BCE3-7BF5-244B-ABC5-1CC57CE8ADDB}"/>
              </a:ext>
            </a:extLst>
          </p:cNvPr>
          <p:cNvSpPr/>
          <p:nvPr/>
        </p:nvSpPr>
        <p:spPr>
          <a:xfrm>
            <a:off x="973970" y="5904254"/>
            <a:ext cx="1633998"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a:t>
            </a:r>
            <a:r>
              <a:rPr lang="en-GB" sz="1600" dirty="0" err="1">
                <a:solidFill>
                  <a:srgbClr val="FFFFFF"/>
                </a:solidFill>
                <a:latin typeface="Arial" panose="020B0604020202020204" pitchFamily="34" charset="0"/>
                <a:cs typeface="Arial" panose="020B0604020202020204" pitchFamily="34" charset="0"/>
              </a:rPr>
              <a:t>ResEngland</a:t>
            </a:r>
            <a:endParaRPr lang="en-GB" sz="1600" dirty="0">
              <a:solidFill>
                <a:srgbClr val="FFFFFF"/>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3"/>
          <a:stretch>
            <a:fillRect/>
          </a:stretch>
        </p:blipFill>
        <p:spPr>
          <a:xfrm>
            <a:off x="515938" y="5868508"/>
            <a:ext cx="444002" cy="437275"/>
          </a:xfrm>
          <a:prstGeom prst="rect">
            <a:avLst/>
          </a:prstGeom>
        </p:spPr>
      </p:pic>
      <p:pic>
        <p:nvPicPr>
          <p:cNvPr id="10" name="Picture 9">
            <a:extLst>
              <a:ext uri="{FF2B5EF4-FFF2-40B4-BE49-F238E27FC236}">
                <a16:creationId xmlns:a16="http://schemas.microsoft.com/office/drawing/2014/main" id="{757F30BF-3A8A-2942-92E7-18A4A9CC6E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049837" cy="963959"/>
          </a:xfrm>
          <a:prstGeom prst="rect">
            <a:avLst/>
          </a:prstGeom>
        </p:spPr>
      </p:pic>
      <p:pic>
        <p:nvPicPr>
          <p:cNvPr id="3" name="Picture 2">
            <a:extLst>
              <a:ext uri="{FF2B5EF4-FFF2-40B4-BE49-F238E27FC236}">
                <a16:creationId xmlns:a16="http://schemas.microsoft.com/office/drawing/2014/main" id="{B2A2517B-B71D-D54B-BE04-F47C5675686E}"/>
              </a:ext>
            </a:extLst>
          </p:cNvPr>
          <p:cNvPicPr>
            <a:picLocks noChangeAspect="1"/>
          </p:cNvPicPr>
          <p:nvPr/>
        </p:nvPicPr>
        <p:blipFill rotWithShape="1">
          <a:blip r:embed="rId5"/>
          <a:srcRect l="7989" t="37874" r="26305" b="39904"/>
          <a:stretch/>
        </p:blipFill>
        <p:spPr>
          <a:xfrm>
            <a:off x="973970" y="2597426"/>
            <a:ext cx="8011004" cy="1524000"/>
          </a:xfrm>
          <a:prstGeom prst="rect">
            <a:avLst/>
          </a:prstGeom>
        </p:spPr>
      </p:pic>
    </p:spTree>
    <p:extLst>
      <p:ext uri="{BB962C8B-B14F-4D97-AF65-F5344CB8AC3E}">
        <p14:creationId xmlns:p14="http://schemas.microsoft.com/office/powerpoint/2010/main" val="282730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67786B-8CF6-7140-A9BE-F2F0A0F1F7F0}"/>
              </a:ext>
            </a:extLst>
          </p:cNvPr>
          <p:cNvSpPr txBox="1"/>
          <p:nvPr/>
        </p:nvSpPr>
        <p:spPr>
          <a:xfrm>
            <a:off x="804998" y="798445"/>
            <a:ext cx="4803636" cy="1311664"/>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000" b="1" kern="1200" spc="-150" dirty="0">
              <a:solidFill>
                <a:srgbClr val="000000"/>
              </a:solidFill>
              <a:latin typeface="+mj-lt"/>
              <a:ea typeface="+mj-ea"/>
              <a:cs typeface="+mj-cs"/>
            </a:endParaRPr>
          </a:p>
        </p:txBody>
      </p:sp>
      <p:sp>
        <p:nvSpPr>
          <p:cNvPr id="7" name="Rectangle 6">
            <a:extLst>
              <a:ext uri="{FF2B5EF4-FFF2-40B4-BE49-F238E27FC236}">
                <a16:creationId xmlns:a16="http://schemas.microsoft.com/office/drawing/2014/main" id="{108DC7F5-099C-FD4D-905A-DC79A38901EC}"/>
              </a:ext>
            </a:extLst>
          </p:cNvPr>
          <p:cNvSpPr/>
          <p:nvPr/>
        </p:nvSpPr>
        <p:spPr>
          <a:xfrm>
            <a:off x="804997" y="2272143"/>
            <a:ext cx="4803637" cy="378883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900" dirty="0">
              <a:solidFill>
                <a:srgbClr val="000000"/>
              </a:solidFill>
            </a:endParaRPr>
          </a:p>
        </p:txBody>
      </p:sp>
      <p:pic>
        <p:nvPicPr>
          <p:cNvPr id="3" name="Picture 2">
            <a:extLst>
              <a:ext uri="{FF2B5EF4-FFF2-40B4-BE49-F238E27FC236}">
                <a16:creationId xmlns:a16="http://schemas.microsoft.com/office/drawing/2014/main" id="{C2C9DB0D-82EA-4738-9A5E-175A4FA95F1A}"/>
              </a:ext>
            </a:extLst>
          </p:cNvPr>
          <p:cNvPicPr>
            <a:picLocks noChangeAspect="1"/>
          </p:cNvPicPr>
          <p:nvPr/>
        </p:nvPicPr>
        <p:blipFill rotWithShape="1">
          <a:blip r:embed="rId3"/>
          <a:srcRect t="6385"/>
          <a:stretch/>
        </p:blipFill>
        <p:spPr>
          <a:xfrm>
            <a:off x="3524890" y="0"/>
            <a:ext cx="5142219" cy="6420118"/>
          </a:xfrm>
          <a:prstGeom prst="rect">
            <a:avLst/>
          </a:prstGeom>
        </p:spPr>
      </p:pic>
    </p:spTree>
    <p:extLst>
      <p:ext uri="{BB962C8B-B14F-4D97-AF65-F5344CB8AC3E}">
        <p14:creationId xmlns:p14="http://schemas.microsoft.com/office/powerpoint/2010/main" val="4074291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67786B-8CF6-7140-A9BE-F2F0A0F1F7F0}"/>
              </a:ext>
            </a:extLst>
          </p:cNvPr>
          <p:cNvSpPr txBox="1"/>
          <p:nvPr/>
        </p:nvSpPr>
        <p:spPr>
          <a:xfrm>
            <a:off x="804998" y="798445"/>
            <a:ext cx="4803636" cy="1311664"/>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000" b="1" kern="1200" spc="-150" dirty="0">
              <a:solidFill>
                <a:srgbClr val="000000"/>
              </a:solidFill>
              <a:latin typeface="+mj-lt"/>
              <a:ea typeface="+mj-ea"/>
              <a:cs typeface="+mj-cs"/>
            </a:endParaRPr>
          </a:p>
        </p:txBody>
      </p:sp>
      <p:sp>
        <p:nvSpPr>
          <p:cNvPr id="7" name="Rectangle 6">
            <a:extLst>
              <a:ext uri="{FF2B5EF4-FFF2-40B4-BE49-F238E27FC236}">
                <a16:creationId xmlns:a16="http://schemas.microsoft.com/office/drawing/2014/main" id="{108DC7F5-099C-FD4D-905A-DC79A38901EC}"/>
              </a:ext>
            </a:extLst>
          </p:cNvPr>
          <p:cNvSpPr/>
          <p:nvPr/>
        </p:nvSpPr>
        <p:spPr>
          <a:xfrm>
            <a:off x="804997" y="2272143"/>
            <a:ext cx="4803637" cy="378883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900" dirty="0">
              <a:solidFill>
                <a:srgbClr val="000000"/>
              </a:solidFill>
            </a:endParaRPr>
          </a:p>
        </p:txBody>
      </p:sp>
      <p:pic>
        <p:nvPicPr>
          <p:cNvPr id="5" name="Content Placeholder 3">
            <a:extLst>
              <a:ext uri="{FF2B5EF4-FFF2-40B4-BE49-F238E27FC236}">
                <a16:creationId xmlns:a16="http://schemas.microsoft.com/office/drawing/2014/main" id="{552FCC47-79A5-444E-8131-0009B73C41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77"/>
          <a:stretch/>
        </p:blipFill>
        <p:spPr>
          <a:xfrm>
            <a:off x="2428156" y="0"/>
            <a:ext cx="7814662" cy="6858000"/>
          </a:xfrm>
          <a:prstGeom prst="rect">
            <a:avLst/>
          </a:prstGeom>
        </p:spPr>
      </p:pic>
    </p:spTree>
    <p:extLst>
      <p:ext uri="{BB962C8B-B14F-4D97-AF65-F5344CB8AC3E}">
        <p14:creationId xmlns:p14="http://schemas.microsoft.com/office/powerpoint/2010/main" val="265007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67786B-8CF6-7140-A9BE-F2F0A0F1F7F0}"/>
              </a:ext>
            </a:extLst>
          </p:cNvPr>
          <p:cNvSpPr txBox="1"/>
          <p:nvPr/>
        </p:nvSpPr>
        <p:spPr>
          <a:xfrm>
            <a:off x="804998" y="798445"/>
            <a:ext cx="4803636" cy="1311664"/>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000" b="1" kern="1200" spc="-150" dirty="0">
              <a:solidFill>
                <a:srgbClr val="000000"/>
              </a:solidFill>
              <a:latin typeface="+mj-lt"/>
              <a:ea typeface="+mj-ea"/>
              <a:cs typeface="+mj-cs"/>
            </a:endParaRPr>
          </a:p>
        </p:txBody>
      </p:sp>
      <p:sp>
        <p:nvSpPr>
          <p:cNvPr id="7" name="Rectangle 6">
            <a:extLst>
              <a:ext uri="{FF2B5EF4-FFF2-40B4-BE49-F238E27FC236}">
                <a16:creationId xmlns:a16="http://schemas.microsoft.com/office/drawing/2014/main" id="{108DC7F5-099C-FD4D-905A-DC79A38901EC}"/>
              </a:ext>
            </a:extLst>
          </p:cNvPr>
          <p:cNvSpPr/>
          <p:nvPr/>
        </p:nvSpPr>
        <p:spPr>
          <a:xfrm>
            <a:off x="804997" y="2272143"/>
            <a:ext cx="4803637" cy="378883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900" dirty="0">
              <a:solidFill>
                <a:srgbClr val="000000"/>
              </a:solidFill>
            </a:endParaRPr>
          </a:p>
        </p:txBody>
      </p:sp>
      <p:pic>
        <p:nvPicPr>
          <p:cNvPr id="2" name="Picture 1">
            <a:extLst>
              <a:ext uri="{FF2B5EF4-FFF2-40B4-BE49-F238E27FC236}">
                <a16:creationId xmlns:a16="http://schemas.microsoft.com/office/drawing/2014/main" id="{C8C3DFFE-3D7C-48A2-86DB-41D510D5B260}"/>
              </a:ext>
            </a:extLst>
          </p:cNvPr>
          <p:cNvPicPr>
            <a:picLocks noChangeAspect="1"/>
          </p:cNvPicPr>
          <p:nvPr/>
        </p:nvPicPr>
        <p:blipFill rotWithShape="1">
          <a:blip r:embed="rId3"/>
          <a:srcRect t="8509"/>
          <a:stretch/>
        </p:blipFill>
        <p:spPr>
          <a:xfrm>
            <a:off x="2489627" y="412124"/>
            <a:ext cx="7968343" cy="6326773"/>
          </a:xfrm>
          <a:prstGeom prst="rect">
            <a:avLst/>
          </a:prstGeom>
        </p:spPr>
      </p:pic>
    </p:spTree>
    <p:extLst>
      <p:ext uri="{BB962C8B-B14F-4D97-AF65-F5344CB8AC3E}">
        <p14:creationId xmlns:p14="http://schemas.microsoft.com/office/powerpoint/2010/main" val="75963779"/>
      </p:ext>
    </p:extLst>
  </p:cSld>
  <p:clrMapOvr>
    <a:masterClrMapping/>
  </p:clrMapOvr>
</p:sld>
</file>

<file path=ppt/theme/theme1.xml><?xml version="1.0" encoding="utf-8"?>
<a:theme xmlns:a="http://schemas.openxmlformats.org/drawingml/2006/main" name="Font and logo master">
  <a:themeElements>
    <a:clrScheme name="Research England theme">
      <a:dk1>
        <a:srgbClr val="2E2C61"/>
      </a:dk1>
      <a:lt1>
        <a:srgbClr val="FFFFFF"/>
      </a:lt1>
      <a:dk2>
        <a:srgbClr val="2E2C61"/>
      </a:dk2>
      <a:lt2>
        <a:srgbClr val="FFFFFF"/>
      </a:lt2>
      <a:accent1>
        <a:srgbClr val="FF6900"/>
      </a:accent1>
      <a:accent2>
        <a:srgbClr val="C13C33"/>
      </a:accent2>
      <a:accent3>
        <a:srgbClr val="00BED5"/>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master no logo">
  <a:themeElements>
    <a:clrScheme name="Research England theme">
      <a:dk1>
        <a:srgbClr val="2E2C61"/>
      </a:dk1>
      <a:lt1>
        <a:srgbClr val="FFFFFF"/>
      </a:lt1>
      <a:dk2>
        <a:srgbClr val="2E2C61"/>
      </a:dk2>
      <a:lt2>
        <a:srgbClr val="FFFFFF"/>
      </a:lt2>
      <a:accent1>
        <a:srgbClr val="FF6900"/>
      </a:accent1>
      <a:accent2>
        <a:srgbClr val="C13C33"/>
      </a:accent2>
      <a:accent3>
        <a:srgbClr val="00BED5"/>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4910</Words>
  <Application>Microsoft Office PowerPoint</Application>
  <PresentationFormat>Breedbeeld</PresentationFormat>
  <Paragraphs>554</Paragraphs>
  <Slides>61</Slides>
  <Notes>50</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61</vt:i4>
      </vt:variant>
    </vt:vector>
  </HeadingPairs>
  <TitlesOfParts>
    <vt:vector size="70" baseType="lpstr">
      <vt:lpstr>Arial</vt:lpstr>
      <vt:lpstr>Calibri</vt:lpstr>
      <vt:lpstr>Calibri Light</vt:lpstr>
      <vt:lpstr>Georgia</vt:lpstr>
      <vt:lpstr>MS Mincho</vt:lpstr>
      <vt:lpstr>Times New Roman</vt:lpstr>
      <vt:lpstr>Wingdings</vt:lpstr>
      <vt:lpstr>Font and logo master</vt:lpstr>
      <vt:lpstr>Font master no logo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How it works</vt:lpstr>
      <vt:lpstr>PowerPoint-presentatie</vt:lpstr>
      <vt:lpstr>PowerPoint-presentatie</vt:lpstr>
      <vt:lpstr>The assessment framework</vt:lpstr>
      <vt:lpstr>Timetable </vt:lpstr>
      <vt:lpstr>For the first time, REF has demonstrated the impact of UK research in all subjects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Challenges of assessment</vt:lpstr>
      <vt:lpstr>Assessment criteria</vt:lpstr>
      <vt:lpstr>This was not about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Pullin</dc:creator>
  <cp:lastModifiedBy>Anika Duut van Goor</cp:lastModifiedBy>
  <cp:revision>29</cp:revision>
  <dcterms:created xsi:type="dcterms:W3CDTF">2019-11-25T18:29:51Z</dcterms:created>
  <dcterms:modified xsi:type="dcterms:W3CDTF">2019-11-27T09:14:29Z</dcterms:modified>
</cp:coreProperties>
</file>